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x="18288000" cy="10287000"/>
  <p:notesSz cx="6858000" cy="9144000"/>
  <p:embeddedFontLst>
    <p:embeddedFont>
      <p:font typeface="Cormorant Garamond Bold Italics" charset="1" panose="00000800000000000000"/>
      <p:regular r:id="rId45"/>
    </p:embeddedFont>
    <p:embeddedFont>
      <p:font typeface="Cormorant Garamond Bold" charset="1" panose="00000800000000000000"/>
      <p:regular r:id="rId46"/>
    </p:embeddedFont>
    <p:embeddedFont>
      <p:font typeface="Cormorant Garamond" charset="1" panose="00000500000000000000"/>
      <p:regular r:id="rId47"/>
    </p:embeddedFont>
    <p:embeddedFont>
      <p:font typeface="Cormorant Garamond Medium" charset="1" panose="00000600000000000000"/>
      <p:regular r:id="rId48"/>
    </p:embeddedFont>
    <p:embeddedFont>
      <p:font typeface="Canva Sans" charset="1" panose="020B0503030501040103"/>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https://colab.research.google.com/drive/1TGwZXRQxxOZuHYt5VuDCR1FRAjR0LHvR?usp=sharing" TargetMode="External" Type="http://schemas.openxmlformats.org/officeDocument/2006/relationships/hyperlink"/></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 Id="rId4" Target="../media/image38.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https://drive.google.com/drive/folders/1vGSRCnhqSxEH53BgLqhh32F1qNKqfOim?usp=drive_link"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AutoShape 2" id="2"/>
          <p:cNvSpPr/>
          <p:nvPr/>
        </p:nvSpPr>
        <p:spPr>
          <a:xfrm>
            <a:off x="9158735" y="990600"/>
            <a:ext cx="8114971" cy="0"/>
          </a:xfrm>
          <a:prstGeom prst="line">
            <a:avLst/>
          </a:prstGeom>
          <a:ln cap="flat" w="76200">
            <a:solidFill>
              <a:srgbClr val="0F4662"/>
            </a:solidFill>
            <a:prstDash val="solid"/>
            <a:headEnd type="none" len="sm" w="sm"/>
            <a:tailEnd type="none" len="sm" w="sm"/>
          </a:ln>
        </p:spPr>
      </p:sp>
      <p:sp>
        <p:nvSpPr>
          <p:cNvPr name="AutoShape 3" id="3"/>
          <p:cNvSpPr/>
          <p:nvPr/>
        </p:nvSpPr>
        <p:spPr>
          <a:xfrm>
            <a:off x="1043764" y="9296400"/>
            <a:ext cx="8114971" cy="0"/>
          </a:xfrm>
          <a:prstGeom prst="line">
            <a:avLst/>
          </a:prstGeom>
          <a:ln cap="flat" w="76200">
            <a:solidFill>
              <a:srgbClr val="0F4662"/>
            </a:solidFill>
            <a:prstDash val="solid"/>
            <a:headEnd type="none" len="sm" w="sm"/>
            <a:tailEnd type="none" len="sm" w="sm"/>
          </a:ln>
        </p:spPr>
      </p:sp>
      <p:sp>
        <p:nvSpPr>
          <p:cNvPr name="Freeform 4" id="4"/>
          <p:cNvSpPr/>
          <p:nvPr/>
        </p:nvSpPr>
        <p:spPr>
          <a:xfrm flipH="false" flipV="false" rot="0">
            <a:off x="9618706" y="9037492"/>
            <a:ext cx="2968854" cy="441617"/>
          </a:xfrm>
          <a:custGeom>
            <a:avLst/>
            <a:gdLst/>
            <a:ahLst/>
            <a:cxnLst/>
            <a:rect r="r" b="b" t="t" l="l"/>
            <a:pathLst>
              <a:path h="441617" w="2968854">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646742" y="807892"/>
            <a:ext cx="2968854" cy="441617"/>
          </a:xfrm>
          <a:custGeom>
            <a:avLst/>
            <a:gdLst/>
            <a:ahLst/>
            <a:cxnLst/>
            <a:rect r="r" b="b" t="t" l="l"/>
            <a:pathLst>
              <a:path h="441617" w="2968854">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760845" y="-894556"/>
            <a:ext cx="19048845" cy="11574879"/>
          </a:xfrm>
          <a:custGeom>
            <a:avLst/>
            <a:gdLst/>
            <a:ahLst/>
            <a:cxnLst/>
            <a:rect r="r" b="b" t="t" l="l"/>
            <a:pathLst>
              <a:path h="11574879" w="19048845">
                <a:moveTo>
                  <a:pt x="0" y="0"/>
                </a:moveTo>
                <a:lnTo>
                  <a:pt x="19048845" y="0"/>
                </a:lnTo>
                <a:lnTo>
                  <a:pt x="19048845" y="11574879"/>
                </a:lnTo>
                <a:lnTo>
                  <a:pt x="0" y="11574879"/>
                </a:lnTo>
                <a:lnTo>
                  <a:pt x="0" y="0"/>
                </a:lnTo>
                <a:close/>
              </a:path>
            </a:pathLst>
          </a:custGeom>
          <a:blipFill>
            <a:blip r:embed="rId4">
              <a:alphaModFix amt="21999"/>
            </a:blip>
            <a:stretch>
              <a:fillRect l="0" t="-4685" r="0" b="-4685"/>
            </a:stretch>
          </a:blipFill>
          <a:ln cap="sq">
            <a:noFill/>
            <a:prstDash val="solid"/>
            <a:miter/>
          </a:ln>
        </p:spPr>
      </p:sp>
      <p:sp>
        <p:nvSpPr>
          <p:cNvPr name="TextBox 7" id="7"/>
          <p:cNvSpPr txBox="true"/>
          <p:nvPr/>
        </p:nvSpPr>
        <p:spPr>
          <a:xfrm rot="0">
            <a:off x="272800" y="1767445"/>
            <a:ext cx="17742400" cy="3860845"/>
          </a:xfrm>
          <a:prstGeom prst="rect">
            <a:avLst/>
          </a:prstGeom>
        </p:spPr>
        <p:txBody>
          <a:bodyPr anchor="t" rtlCol="false" tIns="0" lIns="0" bIns="0" rIns="0">
            <a:spAutoFit/>
          </a:bodyPr>
          <a:lstStyle/>
          <a:p>
            <a:pPr algn="ctr">
              <a:lnSpc>
                <a:spcPts val="10322"/>
              </a:lnSpc>
            </a:pPr>
            <a:r>
              <a:rPr lang="en-US" b="true" sz="7373" i="true">
                <a:solidFill>
                  <a:srgbClr val="0F4662"/>
                </a:solidFill>
                <a:latin typeface="Cormorant Garamond Bold Italics"/>
                <a:ea typeface="Cormorant Garamond Bold Italics"/>
                <a:cs typeface="Cormorant Garamond Bold Italics"/>
                <a:sym typeface="Cormorant Garamond Bold Italics"/>
              </a:rPr>
              <a:t>Predicting Diabetes (Classification Project)</a:t>
            </a:r>
          </a:p>
          <a:p>
            <a:pPr algn="ctr">
              <a:lnSpc>
                <a:spcPts val="10322"/>
              </a:lnSpc>
            </a:pPr>
            <a:r>
              <a:rPr lang="en-US" b="true" sz="7373" i="true">
                <a:solidFill>
                  <a:srgbClr val="0F4662"/>
                </a:solidFill>
                <a:latin typeface="Cormorant Garamond Bold Italics"/>
                <a:ea typeface="Cormorant Garamond Bold Italics"/>
                <a:cs typeface="Cormorant Garamond Bold Italics"/>
                <a:sym typeface="Cormorant Garamond Bold Italics"/>
              </a:rPr>
              <a:t>Using Machine Learning Algorithms</a:t>
            </a:r>
          </a:p>
          <a:p>
            <a:pPr algn="ctr" marL="0" indent="0" lvl="0">
              <a:lnSpc>
                <a:spcPts val="10322"/>
              </a:lnSpc>
              <a:spcBef>
                <a:spcPct val="0"/>
              </a:spcBef>
            </a:pPr>
          </a:p>
        </p:txBody>
      </p:sp>
      <p:sp>
        <p:nvSpPr>
          <p:cNvPr name="TextBox 8" id="8"/>
          <p:cNvSpPr txBox="true"/>
          <p:nvPr/>
        </p:nvSpPr>
        <p:spPr>
          <a:xfrm rot="0">
            <a:off x="2941918" y="4826208"/>
            <a:ext cx="12810424" cy="567908"/>
          </a:xfrm>
          <a:prstGeom prst="rect">
            <a:avLst/>
          </a:prstGeom>
        </p:spPr>
        <p:txBody>
          <a:bodyPr anchor="t" rtlCol="false" tIns="0" lIns="0" bIns="0" rIns="0">
            <a:spAutoFit/>
          </a:bodyPr>
          <a:lstStyle/>
          <a:p>
            <a:pPr algn="ctr" marL="0" indent="0" lvl="0">
              <a:lnSpc>
                <a:spcPts val="4619"/>
              </a:lnSpc>
              <a:spcBef>
                <a:spcPct val="0"/>
              </a:spcBef>
            </a:pPr>
            <a:r>
              <a:rPr lang="en-US" b="true" sz="3299">
                <a:solidFill>
                  <a:srgbClr val="0F4662"/>
                </a:solidFill>
                <a:latin typeface="Cormorant Garamond Bold"/>
                <a:ea typeface="Cormorant Garamond Bold"/>
                <a:cs typeface="Cormorant Garamond Bold"/>
                <a:sym typeface="Cormorant Garamond Bold"/>
              </a:rPr>
              <a:t>Group No: 4 </a:t>
            </a:r>
            <a:r>
              <a:rPr lang="en-US" sz="3299">
                <a:solidFill>
                  <a:srgbClr val="0F4662"/>
                </a:solidFill>
                <a:latin typeface="Cormorant Garamond"/>
                <a:ea typeface="Cormorant Garamond"/>
                <a:cs typeface="Cormorant Garamond"/>
                <a:sym typeface="Cormorant Garamond"/>
              </a:rPr>
              <a:t>| </a:t>
            </a:r>
            <a:r>
              <a:rPr lang="en-US" b="true" sz="3299">
                <a:solidFill>
                  <a:srgbClr val="0F4662"/>
                </a:solidFill>
                <a:latin typeface="Cormorant Garamond Bold"/>
                <a:ea typeface="Cormorant Garamond Bold"/>
                <a:cs typeface="Cormorant Garamond Bold"/>
                <a:sym typeface="Cormorant Garamond Bold"/>
              </a:rPr>
              <a:t>Bhavans Vivekananda Degree College</a:t>
            </a:r>
          </a:p>
        </p:txBody>
      </p:sp>
      <p:sp>
        <p:nvSpPr>
          <p:cNvPr name="TextBox 9" id="9"/>
          <p:cNvSpPr txBox="true"/>
          <p:nvPr/>
        </p:nvSpPr>
        <p:spPr>
          <a:xfrm rot="0">
            <a:off x="3916538" y="7161815"/>
            <a:ext cx="11404336" cy="516387"/>
          </a:xfrm>
          <a:prstGeom prst="rect">
            <a:avLst/>
          </a:prstGeom>
        </p:spPr>
        <p:txBody>
          <a:bodyPr anchor="t" rtlCol="false" tIns="0" lIns="0" bIns="0" rIns="0">
            <a:spAutoFit/>
          </a:bodyPr>
          <a:lstStyle/>
          <a:p>
            <a:pPr algn="ctr" marL="0" indent="0" lvl="0">
              <a:lnSpc>
                <a:spcPts val="4397"/>
              </a:lnSpc>
              <a:spcBef>
                <a:spcPct val="0"/>
              </a:spcBef>
            </a:pPr>
            <a:r>
              <a:rPr lang="en-US" sz="3141">
                <a:solidFill>
                  <a:srgbClr val="0F4662"/>
                </a:solidFill>
                <a:latin typeface="Cormorant Garamond"/>
                <a:ea typeface="Cormorant Garamond"/>
                <a:cs typeface="Cormorant Garamond"/>
                <a:sym typeface="Cormorant Garamond"/>
              </a:rPr>
              <a:t>B.VAMSHI  | SRIVANI | SRAVAN KUMAR | NITHIN CHANDRA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10594477" y="2610462"/>
            <a:ext cx="5501318" cy="5591715"/>
          </a:xfrm>
          <a:custGeom>
            <a:avLst/>
            <a:gdLst/>
            <a:ahLst/>
            <a:cxnLst/>
            <a:rect r="r" b="b" t="t" l="l"/>
            <a:pathLst>
              <a:path h="5591715" w="5501318">
                <a:moveTo>
                  <a:pt x="0" y="0"/>
                </a:moveTo>
                <a:lnTo>
                  <a:pt x="5501318" y="0"/>
                </a:lnTo>
                <a:lnTo>
                  <a:pt x="5501318" y="5591715"/>
                </a:lnTo>
                <a:lnTo>
                  <a:pt x="0" y="5591715"/>
                </a:lnTo>
                <a:lnTo>
                  <a:pt x="0" y="0"/>
                </a:lnTo>
                <a:close/>
              </a:path>
            </a:pathLst>
          </a:custGeom>
          <a:blipFill>
            <a:blip r:embed="rId2"/>
            <a:stretch>
              <a:fillRect l="0" t="0" r="0" b="0"/>
            </a:stretch>
          </a:blipFill>
        </p:spPr>
      </p:sp>
      <p:sp>
        <p:nvSpPr>
          <p:cNvPr name="TextBox 3" id="3"/>
          <p:cNvSpPr txBox="true"/>
          <p:nvPr/>
        </p:nvSpPr>
        <p:spPr>
          <a:xfrm rot="0">
            <a:off x="4390370" y="310838"/>
            <a:ext cx="8250691" cy="1292849"/>
          </a:xfrm>
          <a:prstGeom prst="rect">
            <a:avLst/>
          </a:prstGeom>
        </p:spPr>
        <p:txBody>
          <a:bodyPr anchor="t" rtlCol="false" tIns="0" lIns="0" bIns="0" rIns="0">
            <a:spAutoFit/>
          </a:bodyPr>
          <a:lstStyle/>
          <a:p>
            <a:pPr algn="ctr">
              <a:lnSpc>
                <a:spcPts val="10640"/>
              </a:lnSpc>
            </a:pPr>
            <a:r>
              <a:rPr lang="en-US" sz="7600" b="true">
                <a:solidFill>
                  <a:srgbClr val="000000"/>
                </a:solidFill>
                <a:latin typeface="Cormorant Garamond Bold"/>
                <a:ea typeface="Cormorant Garamond Bold"/>
                <a:cs typeface="Cormorant Garamond Bold"/>
                <a:sym typeface="Cormorant Garamond Bold"/>
              </a:rPr>
              <a:t>DATA CLEANING</a:t>
            </a:r>
          </a:p>
        </p:txBody>
      </p:sp>
      <p:sp>
        <p:nvSpPr>
          <p:cNvPr name="TextBox 4" id="4"/>
          <p:cNvSpPr txBox="true"/>
          <p:nvPr/>
        </p:nvSpPr>
        <p:spPr>
          <a:xfrm rot="0">
            <a:off x="1028700" y="5023472"/>
            <a:ext cx="9701612" cy="4756150"/>
          </a:xfrm>
          <a:prstGeom prst="rect">
            <a:avLst/>
          </a:prstGeom>
        </p:spPr>
        <p:txBody>
          <a:bodyPr anchor="t" rtlCol="false" tIns="0" lIns="0" bIns="0" rIns="0">
            <a:spAutoFit/>
          </a:bodyPr>
          <a:lstStyle/>
          <a:p>
            <a:pPr algn="l">
              <a:lnSpc>
                <a:spcPts val="4249"/>
              </a:lnSpc>
            </a:pPr>
            <a:r>
              <a:rPr lang="en-US" sz="2499" b="true">
                <a:solidFill>
                  <a:srgbClr val="000000"/>
                </a:solidFill>
                <a:latin typeface="Cormorant Garamond Bold"/>
                <a:ea typeface="Cormorant Garamond Bold"/>
                <a:cs typeface="Cormorant Garamond Bold"/>
                <a:sym typeface="Cormorant Garamond Bold"/>
              </a:rPr>
              <a:t>•</a:t>
            </a:r>
            <a:r>
              <a:rPr lang="en-US" sz="2499" b="true">
                <a:solidFill>
                  <a:srgbClr val="000000"/>
                </a:solidFill>
                <a:latin typeface="Cormorant Garamond Bold"/>
                <a:ea typeface="Cormorant Garamond Bold"/>
                <a:cs typeface="Cormorant Garamond Bold"/>
                <a:sym typeface="Cormorant Garamond Bold"/>
              </a:rPr>
              <a:t>Checked for missing values and unique values.</a:t>
            </a:r>
          </a:p>
          <a:p>
            <a:pPr algn="l">
              <a:lnSpc>
                <a:spcPts val="4249"/>
              </a:lnSpc>
            </a:pPr>
          </a:p>
          <a:p>
            <a:pPr algn="l">
              <a:lnSpc>
                <a:spcPts val="4249"/>
              </a:lnSpc>
            </a:pPr>
            <a:r>
              <a:rPr lang="en-US" sz="2499" b="true">
                <a:solidFill>
                  <a:srgbClr val="000000"/>
                </a:solidFill>
                <a:latin typeface="Cormorant Garamond Bold"/>
                <a:ea typeface="Cormorant Garamond Bold"/>
                <a:cs typeface="Cormorant Garamond Bold"/>
                <a:sym typeface="Cormorant Garamond Bold"/>
              </a:rPr>
              <a:t>•Only for EDA:</a:t>
            </a:r>
          </a:p>
          <a:p>
            <a:pPr algn="l">
              <a:lnSpc>
                <a:spcPts val="4249"/>
              </a:lnSpc>
            </a:pPr>
            <a:r>
              <a:rPr lang="en-US" sz="2499" b="true">
                <a:solidFill>
                  <a:srgbClr val="000000"/>
                </a:solidFill>
                <a:latin typeface="Cormorant Garamond Bold"/>
                <a:ea typeface="Cormorant Garamond Bold"/>
                <a:cs typeface="Cormorant Garamond Bold"/>
                <a:sym typeface="Cormorant Garamond Bold"/>
              </a:rPr>
              <a:t>•Encoded the BMI variable: Enabled “Overweight” </a:t>
            </a:r>
          </a:p>
          <a:p>
            <a:pPr algn="l">
              <a:lnSpc>
                <a:spcPts val="4249"/>
              </a:lnSpc>
            </a:pPr>
            <a:r>
              <a:rPr lang="en-US" sz="2499" b="true">
                <a:solidFill>
                  <a:srgbClr val="000000"/>
                </a:solidFill>
                <a:latin typeface="Cormorant Garamond Bold"/>
                <a:ea typeface="Cormorant Garamond Bold"/>
                <a:cs typeface="Cormorant Garamond Bold"/>
                <a:sym typeface="Cormorant Garamond Bold"/>
              </a:rPr>
              <a:t>as 1 and “Normal Weight” as 0</a:t>
            </a:r>
          </a:p>
          <a:p>
            <a:pPr algn="l">
              <a:lnSpc>
                <a:spcPts val="4249"/>
              </a:lnSpc>
            </a:pPr>
            <a:r>
              <a:rPr lang="en-US" sz="2499" b="true">
                <a:solidFill>
                  <a:srgbClr val="000000"/>
                </a:solidFill>
                <a:latin typeface="Cormorant Garamond Bold"/>
                <a:ea typeface="Cormorant Garamond Bold"/>
                <a:cs typeface="Cormorant Garamond Bold"/>
                <a:sym typeface="Cormorant Garamond Bold"/>
              </a:rPr>
              <a:t>•Age has been converted into two categories:</a:t>
            </a:r>
          </a:p>
          <a:p>
            <a:pPr algn="l">
              <a:lnSpc>
                <a:spcPts val="4249"/>
              </a:lnSpc>
            </a:pPr>
            <a:r>
              <a:rPr lang="en-US" sz="2499" b="true">
                <a:solidFill>
                  <a:srgbClr val="000000"/>
                </a:solidFill>
                <a:latin typeface="Cormorant Garamond Bold"/>
                <a:ea typeface="Cormorant Garamond Bold"/>
                <a:cs typeface="Cormorant Garamond Bold"/>
                <a:sym typeface="Cormorant Garamond Bold"/>
              </a:rPr>
              <a:t> “Less than 60 years” and “Greater than 60 years”.</a:t>
            </a:r>
          </a:p>
          <a:p>
            <a:pPr algn="l">
              <a:lnSpc>
                <a:spcPts val="4249"/>
              </a:lnSpc>
            </a:pPr>
          </a:p>
          <a:p>
            <a:pPr algn="l">
              <a:lnSpc>
                <a:spcPts val="4249"/>
              </a:lnSpc>
              <a:spcBef>
                <a:spcPct val="0"/>
              </a:spcBef>
            </a:pPr>
          </a:p>
        </p:txBody>
      </p:sp>
      <p:sp>
        <p:nvSpPr>
          <p:cNvPr name="TextBox 5" id="5"/>
          <p:cNvSpPr txBox="true"/>
          <p:nvPr/>
        </p:nvSpPr>
        <p:spPr>
          <a:xfrm rot="0">
            <a:off x="1294404" y="2043291"/>
            <a:ext cx="7675387" cy="2088415"/>
          </a:xfrm>
          <a:prstGeom prst="rect">
            <a:avLst/>
          </a:prstGeom>
        </p:spPr>
        <p:txBody>
          <a:bodyPr anchor="t" rtlCol="false" tIns="0" lIns="0" bIns="0" rIns="0">
            <a:spAutoFit/>
          </a:bodyPr>
          <a:lstStyle/>
          <a:p>
            <a:pPr algn="l">
              <a:lnSpc>
                <a:spcPts val="4269"/>
              </a:lnSpc>
              <a:spcBef>
                <a:spcPct val="0"/>
              </a:spcBef>
            </a:pPr>
            <a:r>
              <a:rPr lang="en-US" b="true" sz="2511">
                <a:solidFill>
                  <a:srgbClr val="000000"/>
                </a:solidFill>
                <a:latin typeface="Cormorant Garamond Bold"/>
                <a:ea typeface="Cormorant Garamond Bold"/>
                <a:cs typeface="Cormorant Garamond Bold"/>
                <a:sym typeface="Cormorant Garamond Bold"/>
              </a:rPr>
              <a:t> Data cleaning, also known as data cleansing, data scrubbing, data wrangling, or data munging, is the process of identifying and correcting inaccurate, incomplete, or irrelevant data in a dataset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3373070" y="2992571"/>
            <a:ext cx="11087684" cy="5800641"/>
          </a:xfrm>
          <a:custGeom>
            <a:avLst/>
            <a:gdLst/>
            <a:ahLst/>
            <a:cxnLst/>
            <a:rect r="r" b="b" t="t" l="l"/>
            <a:pathLst>
              <a:path h="5800641" w="11087684">
                <a:moveTo>
                  <a:pt x="0" y="0"/>
                </a:moveTo>
                <a:lnTo>
                  <a:pt x="11087683" y="0"/>
                </a:lnTo>
                <a:lnTo>
                  <a:pt x="11087683" y="5800641"/>
                </a:lnTo>
                <a:lnTo>
                  <a:pt x="0" y="5800641"/>
                </a:lnTo>
                <a:lnTo>
                  <a:pt x="0" y="0"/>
                </a:lnTo>
                <a:close/>
              </a:path>
            </a:pathLst>
          </a:custGeom>
          <a:blipFill>
            <a:blip r:embed="rId2"/>
            <a:stretch>
              <a:fillRect l="0" t="0" r="0" b="0"/>
            </a:stretch>
          </a:blipFill>
        </p:spPr>
      </p:sp>
      <p:sp>
        <p:nvSpPr>
          <p:cNvPr name="TextBox 3" id="3"/>
          <p:cNvSpPr txBox="true"/>
          <p:nvPr/>
        </p:nvSpPr>
        <p:spPr>
          <a:xfrm rot="0">
            <a:off x="1506938" y="895350"/>
            <a:ext cx="14819948" cy="1299835"/>
          </a:xfrm>
          <a:prstGeom prst="rect">
            <a:avLst/>
          </a:prstGeom>
        </p:spPr>
        <p:txBody>
          <a:bodyPr anchor="t" rtlCol="false" tIns="0" lIns="0" bIns="0" rIns="0">
            <a:spAutoFit/>
          </a:bodyPr>
          <a:lstStyle/>
          <a:p>
            <a:pPr algn="ctr">
              <a:lnSpc>
                <a:spcPts val="10780"/>
              </a:lnSpc>
            </a:pPr>
            <a:r>
              <a:rPr lang="en-US" sz="7700" b="true">
                <a:solidFill>
                  <a:srgbClr val="000000"/>
                </a:solidFill>
                <a:latin typeface="Cormorant Garamond Bold"/>
                <a:ea typeface="Cormorant Garamond Bold"/>
                <a:cs typeface="Cormorant Garamond Bold"/>
                <a:sym typeface="Cormorant Garamond Bold"/>
              </a:rPr>
              <a:t>EXPLORATORY DATA ANALYSIS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6768920" y="473816"/>
            <a:ext cx="10490380" cy="5239651"/>
          </a:xfrm>
          <a:custGeom>
            <a:avLst/>
            <a:gdLst/>
            <a:ahLst/>
            <a:cxnLst/>
            <a:rect r="r" b="b" t="t" l="l"/>
            <a:pathLst>
              <a:path h="5239651" w="10490380">
                <a:moveTo>
                  <a:pt x="0" y="0"/>
                </a:moveTo>
                <a:lnTo>
                  <a:pt x="10490380" y="0"/>
                </a:lnTo>
                <a:lnTo>
                  <a:pt x="10490380" y="5239651"/>
                </a:lnTo>
                <a:lnTo>
                  <a:pt x="0" y="5239651"/>
                </a:lnTo>
                <a:lnTo>
                  <a:pt x="0" y="0"/>
                </a:lnTo>
                <a:close/>
              </a:path>
            </a:pathLst>
          </a:custGeom>
          <a:blipFill>
            <a:blip r:embed="rId2"/>
            <a:stretch>
              <a:fillRect l="0" t="0" r="0" b="0"/>
            </a:stretch>
          </a:blipFill>
        </p:spPr>
      </p:sp>
      <p:sp>
        <p:nvSpPr>
          <p:cNvPr name="Freeform 3" id="3"/>
          <p:cNvSpPr/>
          <p:nvPr/>
        </p:nvSpPr>
        <p:spPr>
          <a:xfrm flipH="false" flipV="false" rot="0">
            <a:off x="1028700" y="6180192"/>
            <a:ext cx="9930608" cy="3433397"/>
          </a:xfrm>
          <a:custGeom>
            <a:avLst/>
            <a:gdLst/>
            <a:ahLst/>
            <a:cxnLst/>
            <a:rect r="r" b="b" t="t" l="l"/>
            <a:pathLst>
              <a:path h="3433397" w="9930608">
                <a:moveTo>
                  <a:pt x="0" y="0"/>
                </a:moveTo>
                <a:lnTo>
                  <a:pt x="9930608" y="0"/>
                </a:lnTo>
                <a:lnTo>
                  <a:pt x="9930608" y="3433396"/>
                </a:lnTo>
                <a:lnTo>
                  <a:pt x="0" y="3433396"/>
                </a:lnTo>
                <a:lnTo>
                  <a:pt x="0" y="0"/>
                </a:lnTo>
                <a:close/>
              </a:path>
            </a:pathLst>
          </a:custGeom>
          <a:blipFill>
            <a:blip r:embed="rId3"/>
            <a:stretch>
              <a:fillRect l="0" t="-461" r="0" b="-461"/>
            </a:stretch>
          </a:blipFill>
        </p:spPr>
      </p:sp>
      <p:sp>
        <p:nvSpPr>
          <p:cNvPr name="TextBox 4" id="4"/>
          <p:cNvSpPr txBox="true"/>
          <p:nvPr/>
        </p:nvSpPr>
        <p:spPr>
          <a:xfrm rot="0">
            <a:off x="1386911" y="933450"/>
            <a:ext cx="3983236"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ormorant Garamond Bold"/>
                <a:ea typeface="Cormorant Garamond Bold"/>
                <a:cs typeface="Cormorant Garamond Bold"/>
                <a:sym typeface="Cormorant Garamond Bold"/>
              </a:rPr>
              <a:t>HISTOGRAM</a:t>
            </a:r>
          </a:p>
        </p:txBody>
      </p:sp>
      <p:sp>
        <p:nvSpPr>
          <p:cNvPr name="TextBox 5" id="5"/>
          <p:cNvSpPr txBox="true"/>
          <p:nvPr/>
        </p:nvSpPr>
        <p:spPr>
          <a:xfrm rot="0">
            <a:off x="763054" y="2789055"/>
            <a:ext cx="5230950" cy="1417320"/>
          </a:xfrm>
          <a:prstGeom prst="rect">
            <a:avLst/>
          </a:prstGeom>
        </p:spPr>
        <p:txBody>
          <a:bodyPr anchor="t" rtlCol="false" tIns="0" lIns="0" bIns="0" rIns="0">
            <a:spAutoFit/>
          </a:bodyPr>
          <a:lstStyle/>
          <a:p>
            <a:pPr algn="ctr">
              <a:lnSpc>
                <a:spcPts val="3780"/>
              </a:lnSpc>
            </a:pPr>
            <a:r>
              <a:rPr lang="en-US" sz="2700">
                <a:solidFill>
                  <a:srgbClr val="000000"/>
                </a:solidFill>
                <a:latin typeface="Cormorant Garamond"/>
                <a:ea typeface="Cormorant Garamond"/>
                <a:cs typeface="Cormorant Garamond"/>
                <a:sym typeface="Cormorant Garamond"/>
              </a:rPr>
              <a:t> a histogram is </a:t>
            </a:r>
            <a:r>
              <a:rPr lang="en-US" sz="2700" b="true">
                <a:solidFill>
                  <a:srgbClr val="000000"/>
                </a:solidFill>
                <a:latin typeface="Cormorant Garamond Medium"/>
                <a:ea typeface="Cormorant Garamond Medium"/>
                <a:cs typeface="Cormorant Garamond Medium"/>
                <a:sym typeface="Cormorant Garamond Medium"/>
              </a:rPr>
              <a:t>a graphical </a:t>
            </a:r>
          </a:p>
          <a:p>
            <a:pPr algn="ctr">
              <a:lnSpc>
                <a:spcPts val="3780"/>
              </a:lnSpc>
            </a:pPr>
            <a:r>
              <a:rPr lang="en-US" sz="2700" b="true">
                <a:solidFill>
                  <a:srgbClr val="000000"/>
                </a:solidFill>
                <a:latin typeface="Cormorant Garamond Medium"/>
                <a:ea typeface="Cormorant Garamond Medium"/>
                <a:cs typeface="Cormorant Garamond Medium"/>
                <a:sym typeface="Cormorant Garamond Medium"/>
              </a:rPr>
              <a:t>representation of the distribution of data</a:t>
            </a:r>
            <a:r>
              <a:rPr lang="en-US" sz="2700">
                <a:solidFill>
                  <a:srgbClr val="000000"/>
                </a:solidFill>
                <a:latin typeface="Cormorant Garamond"/>
                <a:ea typeface="Cormorant Garamond"/>
                <a:cs typeface="Cormorant Garamond"/>
                <a:sym typeface="Cormorant Garamond"/>
              </a:rPr>
              <a: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7625384" y="684532"/>
            <a:ext cx="9633916" cy="8381763"/>
          </a:xfrm>
          <a:custGeom>
            <a:avLst/>
            <a:gdLst/>
            <a:ahLst/>
            <a:cxnLst/>
            <a:rect r="r" b="b" t="t" l="l"/>
            <a:pathLst>
              <a:path h="8381763" w="9633916">
                <a:moveTo>
                  <a:pt x="0" y="0"/>
                </a:moveTo>
                <a:lnTo>
                  <a:pt x="9633916" y="0"/>
                </a:lnTo>
                <a:lnTo>
                  <a:pt x="9633916" y="8381763"/>
                </a:lnTo>
                <a:lnTo>
                  <a:pt x="0" y="8381763"/>
                </a:lnTo>
                <a:lnTo>
                  <a:pt x="0" y="0"/>
                </a:lnTo>
                <a:close/>
              </a:path>
            </a:pathLst>
          </a:custGeom>
          <a:blipFill>
            <a:blip r:embed="rId2"/>
            <a:stretch>
              <a:fillRect l="0" t="0" r="0" b="0"/>
            </a:stretch>
          </a:blipFill>
        </p:spPr>
      </p:sp>
      <p:sp>
        <p:nvSpPr>
          <p:cNvPr name="TextBox 3" id="3"/>
          <p:cNvSpPr txBox="true"/>
          <p:nvPr/>
        </p:nvSpPr>
        <p:spPr>
          <a:xfrm rot="0">
            <a:off x="1589408" y="1938853"/>
            <a:ext cx="4284107" cy="1144271"/>
          </a:xfrm>
          <a:prstGeom prst="rect">
            <a:avLst/>
          </a:prstGeom>
        </p:spPr>
        <p:txBody>
          <a:bodyPr anchor="t" rtlCol="false" tIns="0" lIns="0" bIns="0" rIns="0">
            <a:spAutoFit/>
          </a:bodyPr>
          <a:lstStyle/>
          <a:p>
            <a:pPr algn="ctr">
              <a:lnSpc>
                <a:spcPts val="9379"/>
              </a:lnSpc>
            </a:pPr>
            <a:r>
              <a:rPr lang="en-US" sz="6699" b="true">
                <a:solidFill>
                  <a:srgbClr val="000000"/>
                </a:solidFill>
                <a:latin typeface="Cormorant Garamond Bold"/>
                <a:ea typeface="Cormorant Garamond Bold"/>
                <a:cs typeface="Cormorant Garamond Bold"/>
                <a:sym typeface="Cormorant Garamond Bold"/>
              </a:rPr>
              <a:t>HEAT MAP</a:t>
            </a:r>
          </a:p>
        </p:txBody>
      </p:sp>
      <p:sp>
        <p:nvSpPr>
          <p:cNvPr name="TextBox 4" id="4"/>
          <p:cNvSpPr txBox="true"/>
          <p:nvPr/>
        </p:nvSpPr>
        <p:spPr>
          <a:xfrm rot="0">
            <a:off x="1407421" y="3740602"/>
            <a:ext cx="4648081" cy="1692278"/>
          </a:xfrm>
          <a:prstGeom prst="rect">
            <a:avLst/>
          </a:prstGeom>
        </p:spPr>
        <p:txBody>
          <a:bodyPr anchor="t" rtlCol="false" tIns="0" lIns="0" bIns="0" rIns="0">
            <a:spAutoFit/>
          </a:bodyPr>
          <a:lstStyle/>
          <a:p>
            <a:pPr algn="ctr">
              <a:lnSpc>
                <a:spcPts val="6969"/>
              </a:lnSpc>
            </a:pPr>
            <a:r>
              <a:rPr lang="en-US" sz="4099" b="true">
                <a:solidFill>
                  <a:srgbClr val="000000"/>
                </a:solidFill>
                <a:latin typeface="Cormorant Garamond Bold"/>
                <a:ea typeface="Cormorant Garamond Bold"/>
                <a:cs typeface="Cormorant Garamond Bold"/>
                <a:sym typeface="Cormorant Garamond Bold"/>
              </a:rPr>
              <a:t>all variables are </a:t>
            </a:r>
          </a:p>
          <a:p>
            <a:pPr algn="ctr">
              <a:lnSpc>
                <a:spcPts val="6969"/>
              </a:lnSpc>
              <a:spcBef>
                <a:spcPct val="0"/>
              </a:spcBef>
            </a:pPr>
            <a:r>
              <a:rPr lang="en-US" b="true" sz="4099">
                <a:solidFill>
                  <a:srgbClr val="000000"/>
                </a:solidFill>
                <a:latin typeface="Cormorant Garamond Bold"/>
                <a:ea typeface="Cormorant Garamond Bold"/>
                <a:cs typeface="Cormorant Garamond Bold"/>
                <a:sym typeface="Cormorant Garamond Bold"/>
              </a:rPr>
              <a:t>moderately correlated.</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9513734" y="714009"/>
            <a:ext cx="7912562" cy="5552675"/>
          </a:xfrm>
          <a:custGeom>
            <a:avLst/>
            <a:gdLst/>
            <a:ahLst/>
            <a:cxnLst/>
            <a:rect r="r" b="b" t="t" l="l"/>
            <a:pathLst>
              <a:path h="5552675" w="7912562">
                <a:moveTo>
                  <a:pt x="0" y="0"/>
                </a:moveTo>
                <a:lnTo>
                  <a:pt x="7912563" y="0"/>
                </a:lnTo>
                <a:lnTo>
                  <a:pt x="7912563" y="5552676"/>
                </a:lnTo>
                <a:lnTo>
                  <a:pt x="0" y="5552676"/>
                </a:lnTo>
                <a:lnTo>
                  <a:pt x="0" y="0"/>
                </a:lnTo>
                <a:close/>
              </a:path>
            </a:pathLst>
          </a:custGeom>
          <a:blipFill>
            <a:blip r:embed="rId2"/>
            <a:stretch>
              <a:fillRect l="0" t="0" r="0" b="0"/>
            </a:stretch>
          </a:blipFill>
        </p:spPr>
      </p:sp>
      <p:sp>
        <p:nvSpPr>
          <p:cNvPr name="Freeform 3" id="3"/>
          <p:cNvSpPr/>
          <p:nvPr/>
        </p:nvSpPr>
        <p:spPr>
          <a:xfrm flipH="false" flipV="false" rot="0">
            <a:off x="533492" y="4346311"/>
            <a:ext cx="8443511" cy="5297059"/>
          </a:xfrm>
          <a:custGeom>
            <a:avLst/>
            <a:gdLst/>
            <a:ahLst/>
            <a:cxnLst/>
            <a:rect r="r" b="b" t="t" l="l"/>
            <a:pathLst>
              <a:path h="5297059" w="8443511">
                <a:moveTo>
                  <a:pt x="0" y="0"/>
                </a:moveTo>
                <a:lnTo>
                  <a:pt x="8443511" y="0"/>
                </a:lnTo>
                <a:lnTo>
                  <a:pt x="8443511" y="5297058"/>
                </a:lnTo>
                <a:lnTo>
                  <a:pt x="0" y="5297058"/>
                </a:lnTo>
                <a:lnTo>
                  <a:pt x="0" y="0"/>
                </a:lnTo>
                <a:close/>
              </a:path>
            </a:pathLst>
          </a:custGeom>
          <a:blipFill>
            <a:blip r:embed="rId3"/>
            <a:stretch>
              <a:fillRect l="0" t="0" r="0" b="0"/>
            </a:stretch>
          </a:blipFill>
        </p:spPr>
      </p:sp>
      <p:sp>
        <p:nvSpPr>
          <p:cNvPr name="TextBox 4" id="4"/>
          <p:cNvSpPr txBox="true"/>
          <p:nvPr/>
        </p:nvSpPr>
        <p:spPr>
          <a:xfrm rot="0">
            <a:off x="357062" y="1513474"/>
            <a:ext cx="8399502"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ormorant Garamond Bold"/>
                <a:ea typeface="Cormorant Garamond Bold"/>
                <a:cs typeface="Cormorant Garamond Bold"/>
                <a:sym typeface="Cormorant Garamond Bold"/>
              </a:rPr>
              <a:t>SCATTER PLOT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10438521" y="3171784"/>
            <a:ext cx="5803958" cy="4988039"/>
          </a:xfrm>
          <a:custGeom>
            <a:avLst/>
            <a:gdLst/>
            <a:ahLst/>
            <a:cxnLst/>
            <a:rect r="r" b="b" t="t" l="l"/>
            <a:pathLst>
              <a:path h="4988039" w="5803958">
                <a:moveTo>
                  <a:pt x="0" y="0"/>
                </a:moveTo>
                <a:lnTo>
                  <a:pt x="5803958" y="0"/>
                </a:lnTo>
                <a:lnTo>
                  <a:pt x="5803958" y="4988039"/>
                </a:lnTo>
                <a:lnTo>
                  <a:pt x="0" y="4988039"/>
                </a:lnTo>
                <a:lnTo>
                  <a:pt x="0" y="0"/>
                </a:lnTo>
                <a:close/>
              </a:path>
            </a:pathLst>
          </a:custGeom>
          <a:blipFill>
            <a:blip r:embed="rId2"/>
            <a:stretch>
              <a:fillRect l="0" t="0" r="0" b="0"/>
            </a:stretch>
          </a:blipFill>
        </p:spPr>
      </p:sp>
      <p:sp>
        <p:nvSpPr>
          <p:cNvPr name="Freeform 3" id="3"/>
          <p:cNvSpPr/>
          <p:nvPr/>
        </p:nvSpPr>
        <p:spPr>
          <a:xfrm flipH="false" flipV="false" rot="0">
            <a:off x="2019803" y="3171784"/>
            <a:ext cx="7124197" cy="4988039"/>
          </a:xfrm>
          <a:custGeom>
            <a:avLst/>
            <a:gdLst/>
            <a:ahLst/>
            <a:cxnLst/>
            <a:rect r="r" b="b" t="t" l="l"/>
            <a:pathLst>
              <a:path h="4988039" w="7124197">
                <a:moveTo>
                  <a:pt x="0" y="0"/>
                </a:moveTo>
                <a:lnTo>
                  <a:pt x="7124197" y="0"/>
                </a:lnTo>
                <a:lnTo>
                  <a:pt x="7124197" y="4988039"/>
                </a:lnTo>
                <a:lnTo>
                  <a:pt x="0" y="4988039"/>
                </a:lnTo>
                <a:lnTo>
                  <a:pt x="0" y="0"/>
                </a:lnTo>
                <a:close/>
              </a:path>
            </a:pathLst>
          </a:custGeom>
          <a:blipFill>
            <a:blip r:embed="rId3"/>
            <a:stretch>
              <a:fillRect l="0" t="0" r="0" b="0"/>
            </a:stretch>
          </a:blipFill>
        </p:spPr>
      </p:sp>
      <p:sp>
        <p:nvSpPr>
          <p:cNvPr name="TextBox 4" id="4"/>
          <p:cNvSpPr txBox="true"/>
          <p:nvPr/>
        </p:nvSpPr>
        <p:spPr>
          <a:xfrm rot="0">
            <a:off x="6412349" y="718739"/>
            <a:ext cx="5463302" cy="1417949"/>
          </a:xfrm>
          <a:prstGeom prst="rect">
            <a:avLst/>
          </a:prstGeom>
        </p:spPr>
        <p:txBody>
          <a:bodyPr anchor="t" rtlCol="false" tIns="0" lIns="0" bIns="0" rIns="0">
            <a:spAutoFit/>
          </a:bodyPr>
          <a:lstStyle/>
          <a:p>
            <a:pPr algn="ctr">
              <a:lnSpc>
                <a:spcPts val="11620"/>
              </a:lnSpc>
            </a:pPr>
            <a:r>
              <a:rPr lang="en-US" sz="8300" b="true">
                <a:solidFill>
                  <a:srgbClr val="000000"/>
                </a:solidFill>
                <a:latin typeface="Cormorant Garamond Bold"/>
                <a:ea typeface="Cormorant Garamond Bold"/>
                <a:cs typeface="Cormorant Garamond Bold"/>
                <a:sym typeface="Cormorant Garamond Bold"/>
              </a:rPr>
              <a:t>PIE CHART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1619189" y="1845598"/>
            <a:ext cx="10771584" cy="7412702"/>
          </a:xfrm>
          <a:custGeom>
            <a:avLst/>
            <a:gdLst/>
            <a:ahLst/>
            <a:cxnLst/>
            <a:rect r="r" b="b" t="t" l="l"/>
            <a:pathLst>
              <a:path h="7412702" w="10771584">
                <a:moveTo>
                  <a:pt x="0" y="0"/>
                </a:moveTo>
                <a:lnTo>
                  <a:pt x="10771583" y="0"/>
                </a:lnTo>
                <a:lnTo>
                  <a:pt x="10771583" y="7412702"/>
                </a:lnTo>
                <a:lnTo>
                  <a:pt x="0" y="7412702"/>
                </a:lnTo>
                <a:lnTo>
                  <a:pt x="0" y="0"/>
                </a:lnTo>
                <a:close/>
              </a:path>
            </a:pathLst>
          </a:custGeom>
          <a:blipFill>
            <a:blip r:embed="rId2"/>
            <a:stretch>
              <a:fillRect l="0" t="0" r="-35935" b="0"/>
            </a:stretch>
          </a:blipFill>
        </p:spPr>
      </p:sp>
      <p:sp>
        <p:nvSpPr>
          <p:cNvPr name="TextBox 3" id="3"/>
          <p:cNvSpPr txBox="true"/>
          <p:nvPr/>
        </p:nvSpPr>
        <p:spPr>
          <a:xfrm rot="0">
            <a:off x="3915468" y="537527"/>
            <a:ext cx="9139952"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ormorant Garamond Bold"/>
                <a:ea typeface="Cormorant Garamond Bold"/>
                <a:cs typeface="Cormorant Garamond Bold"/>
                <a:sym typeface="Cormorant Garamond Bold"/>
              </a:rPr>
              <a:t>MULTICOLLINEARITY CHECK</a:t>
            </a:r>
          </a:p>
        </p:txBody>
      </p:sp>
      <p:sp>
        <p:nvSpPr>
          <p:cNvPr name="TextBox 4" id="4"/>
          <p:cNvSpPr txBox="true"/>
          <p:nvPr/>
        </p:nvSpPr>
        <p:spPr>
          <a:xfrm rot="0">
            <a:off x="12661745" y="3636296"/>
            <a:ext cx="4223227" cy="596124"/>
          </a:xfrm>
          <a:prstGeom prst="rect">
            <a:avLst/>
          </a:prstGeom>
        </p:spPr>
        <p:txBody>
          <a:bodyPr anchor="t" rtlCol="false" tIns="0" lIns="0" bIns="0" rIns="0">
            <a:spAutoFit/>
          </a:bodyPr>
          <a:lstStyle/>
          <a:p>
            <a:pPr algn="ctr">
              <a:lnSpc>
                <a:spcPts val="4867"/>
              </a:lnSpc>
              <a:spcBef>
                <a:spcPct val="0"/>
              </a:spcBef>
            </a:pPr>
            <a:r>
              <a:rPr lang="en-US" b="true" sz="3476">
                <a:solidFill>
                  <a:srgbClr val="000000"/>
                </a:solidFill>
                <a:latin typeface="Cormorant Garamond Bold"/>
                <a:ea typeface="Cormorant Garamond Bold"/>
                <a:cs typeface="Cormorant Garamond Bold"/>
                <a:sym typeface="Cormorant Garamond Bold"/>
              </a:rPr>
              <a:t>(remove blood pressure)</a:t>
            </a:r>
          </a:p>
        </p:txBody>
      </p:sp>
      <p:sp>
        <p:nvSpPr>
          <p:cNvPr name="TextBox 5" id="5"/>
          <p:cNvSpPr txBox="true"/>
          <p:nvPr/>
        </p:nvSpPr>
        <p:spPr>
          <a:xfrm rot="0">
            <a:off x="13211551" y="7064944"/>
            <a:ext cx="2651469" cy="704170"/>
          </a:xfrm>
          <a:prstGeom prst="rect">
            <a:avLst/>
          </a:prstGeom>
        </p:spPr>
        <p:txBody>
          <a:bodyPr anchor="t" rtlCol="false" tIns="0" lIns="0" bIns="0" rIns="0">
            <a:spAutoFit/>
          </a:bodyPr>
          <a:lstStyle/>
          <a:p>
            <a:pPr algn="ctr">
              <a:lnSpc>
                <a:spcPts val="5773"/>
              </a:lnSpc>
              <a:spcBef>
                <a:spcPct val="0"/>
              </a:spcBef>
            </a:pPr>
            <a:r>
              <a:rPr lang="en-US" b="true" sz="4123">
                <a:solidFill>
                  <a:srgbClr val="000000"/>
                </a:solidFill>
                <a:latin typeface="Cormorant Garamond Bold"/>
                <a:ea typeface="Cormorant Garamond Bold"/>
                <a:cs typeface="Cormorant Garamond Bold"/>
                <a:sym typeface="Cormorant Garamond Bold"/>
              </a:rPr>
              <a:t>(remove age)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10429234" y="2204889"/>
            <a:ext cx="6240564" cy="6240564"/>
          </a:xfrm>
          <a:custGeom>
            <a:avLst/>
            <a:gdLst/>
            <a:ahLst/>
            <a:cxnLst/>
            <a:rect r="r" b="b" t="t" l="l"/>
            <a:pathLst>
              <a:path h="6240564" w="6240564">
                <a:moveTo>
                  <a:pt x="0" y="0"/>
                </a:moveTo>
                <a:lnTo>
                  <a:pt x="6240564" y="0"/>
                </a:lnTo>
                <a:lnTo>
                  <a:pt x="6240564" y="6240564"/>
                </a:lnTo>
                <a:lnTo>
                  <a:pt x="0" y="6240564"/>
                </a:lnTo>
                <a:lnTo>
                  <a:pt x="0" y="0"/>
                </a:lnTo>
                <a:close/>
              </a:path>
            </a:pathLst>
          </a:custGeom>
          <a:blipFill>
            <a:blip r:embed="rId2"/>
            <a:stretch>
              <a:fillRect l="0" t="0" r="0" b="0"/>
            </a:stretch>
          </a:blipFill>
        </p:spPr>
      </p:sp>
      <p:sp>
        <p:nvSpPr>
          <p:cNvPr name="TextBox 3" id="3"/>
          <p:cNvSpPr txBox="true"/>
          <p:nvPr/>
        </p:nvSpPr>
        <p:spPr>
          <a:xfrm rot="0">
            <a:off x="2774629" y="618759"/>
            <a:ext cx="11058287"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ormorant Garamond Bold"/>
                <a:ea typeface="Cormorant Garamond Bold"/>
                <a:cs typeface="Cormorant Garamond Bold"/>
                <a:sym typeface="Cormorant Garamond Bold"/>
              </a:rPr>
              <a:t>MACHINE LEARNING ALGORITHMS</a:t>
            </a:r>
          </a:p>
        </p:txBody>
      </p:sp>
      <p:sp>
        <p:nvSpPr>
          <p:cNvPr name="TextBox 4" id="4"/>
          <p:cNvSpPr txBox="true"/>
          <p:nvPr/>
        </p:nvSpPr>
        <p:spPr>
          <a:xfrm rot="0">
            <a:off x="1206743" y="2807598"/>
            <a:ext cx="7060007" cy="4882745"/>
          </a:xfrm>
          <a:prstGeom prst="rect">
            <a:avLst/>
          </a:prstGeom>
        </p:spPr>
        <p:txBody>
          <a:bodyPr anchor="t" rtlCol="false" tIns="0" lIns="0" bIns="0" rIns="0">
            <a:spAutoFit/>
          </a:bodyPr>
          <a:lstStyle/>
          <a:p>
            <a:pPr algn="l">
              <a:lnSpc>
                <a:spcPts val="5456"/>
              </a:lnSpc>
            </a:pPr>
            <a:r>
              <a:rPr lang="en-US" sz="3209" b="true">
                <a:solidFill>
                  <a:srgbClr val="000000"/>
                </a:solidFill>
                <a:latin typeface="Cormorant Garamond Bold"/>
                <a:ea typeface="Cormorant Garamond Bold"/>
                <a:cs typeface="Cormorant Garamond Bold"/>
                <a:sym typeface="Cormorant Garamond Bold"/>
              </a:rPr>
              <a:t>•Logistic Regression</a:t>
            </a:r>
          </a:p>
          <a:p>
            <a:pPr algn="l">
              <a:lnSpc>
                <a:spcPts val="5456"/>
              </a:lnSpc>
            </a:pPr>
            <a:r>
              <a:rPr lang="en-US" sz="3209" b="true">
                <a:solidFill>
                  <a:srgbClr val="000000"/>
                </a:solidFill>
                <a:latin typeface="Cormorant Garamond Bold"/>
                <a:ea typeface="Cormorant Garamond Bold"/>
                <a:cs typeface="Cormorant Garamond Bold"/>
                <a:sym typeface="Cormorant Garamond Bold"/>
              </a:rPr>
              <a:t>•K Nearest Neighbour</a:t>
            </a:r>
          </a:p>
          <a:p>
            <a:pPr algn="l">
              <a:lnSpc>
                <a:spcPts val="5456"/>
              </a:lnSpc>
            </a:pPr>
            <a:r>
              <a:rPr lang="en-US" sz="3209" b="true">
                <a:solidFill>
                  <a:srgbClr val="000000"/>
                </a:solidFill>
                <a:latin typeface="Cormorant Garamond Bold"/>
                <a:ea typeface="Cormorant Garamond Bold"/>
                <a:cs typeface="Cormorant Garamond Bold"/>
                <a:sym typeface="Cormorant Garamond Bold"/>
              </a:rPr>
              <a:t>•Support Vector Machine</a:t>
            </a:r>
          </a:p>
          <a:p>
            <a:pPr algn="l">
              <a:lnSpc>
                <a:spcPts val="5456"/>
              </a:lnSpc>
            </a:pPr>
            <a:r>
              <a:rPr lang="en-US" sz="3209" b="true">
                <a:solidFill>
                  <a:srgbClr val="000000"/>
                </a:solidFill>
                <a:latin typeface="Cormorant Garamond Bold"/>
                <a:ea typeface="Cormorant Garamond Bold"/>
                <a:cs typeface="Cormorant Garamond Bold"/>
                <a:sym typeface="Cormorant Garamond Bold"/>
              </a:rPr>
              <a:t>•Decision Tree</a:t>
            </a:r>
          </a:p>
          <a:p>
            <a:pPr algn="l">
              <a:lnSpc>
                <a:spcPts val="5456"/>
              </a:lnSpc>
            </a:pPr>
            <a:r>
              <a:rPr lang="en-US" sz="3209" b="true">
                <a:solidFill>
                  <a:srgbClr val="000000"/>
                </a:solidFill>
                <a:latin typeface="Cormorant Garamond Bold"/>
                <a:ea typeface="Cormorant Garamond Bold"/>
                <a:cs typeface="Cormorant Garamond Bold"/>
                <a:sym typeface="Cormorant Garamond Bold"/>
              </a:rPr>
              <a:t>•Boosting(XG Boosting, Adaptive Boosting)</a:t>
            </a:r>
          </a:p>
          <a:p>
            <a:pPr algn="l">
              <a:lnSpc>
                <a:spcPts val="5456"/>
              </a:lnSpc>
            </a:pPr>
            <a:r>
              <a:rPr lang="en-US" sz="3209" b="true">
                <a:solidFill>
                  <a:srgbClr val="000000"/>
                </a:solidFill>
                <a:latin typeface="Cormorant Garamond Bold"/>
                <a:ea typeface="Cormorant Garamond Bold"/>
                <a:cs typeface="Cormorant Garamond Bold"/>
                <a:sym typeface="Cormorant Garamond Bold"/>
              </a:rPr>
              <a:t>•Random Forest</a:t>
            </a:r>
          </a:p>
          <a:p>
            <a:pPr algn="l">
              <a:lnSpc>
                <a:spcPts val="6593"/>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2272494" y="4321409"/>
            <a:ext cx="13391934" cy="4235927"/>
          </a:xfrm>
          <a:custGeom>
            <a:avLst/>
            <a:gdLst/>
            <a:ahLst/>
            <a:cxnLst/>
            <a:rect r="r" b="b" t="t" l="l"/>
            <a:pathLst>
              <a:path h="4235927" w="13391934">
                <a:moveTo>
                  <a:pt x="0" y="0"/>
                </a:moveTo>
                <a:lnTo>
                  <a:pt x="13391935" y="0"/>
                </a:lnTo>
                <a:lnTo>
                  <a:pt x="13391935" y="4235927"/>
                </a:lnTo>
                <a:lnTo>
                  <a:pt x="0" y="4235927"/>
                </a:lnTo>
                <a:lnTo>
                  <a:pt x="0" y="0"/>
                </a:lnTo>
                <a:close/>
              </a:path>
            </a:pathLst>
          </a:custGeom>
          <a:blipFill>
            <a:blip r:embed="rId2"/>
            <a:stretch>
              <a:fillRect l="0" t="0" r="0" b="0"/>
            </a:stretch>
          </a:blipFill>
        </p:spPr>
      </p:sp>
      <p:sp>
        <p:nvSpPr>
          <p:cNvPr name="TextBox 3" id="3"/>
          <p:cNvSpPr txBox="true"/>
          <p:nvPr/>
        </p:nvSpPr>
        <p:spPr>
          <a:xfrm rot="0">
            <a:off x="798781" y="328122"/>
            <a:ext cx="5835611" cy="2066926"/>
          </a:xfrm>
          <a:prstGeom prst="rect">
            <a:avLst/>
          </a:prstGeom>
        </p:spPr>
        <p:txBody>
          <a:bodyPr anchor="t" rtlCol="false" tIns="0" lIns="0" bIns="0" rIns="0">
            <a:spAutoFit/>
          </a:bodyPr>
          <a:lstStyle/>
          <a:p>
            <a:pPr algn="ctr">
              <a:lnSpc>
                <a:spcPts val="8399"/>
              </a:lnSpc>
            </a:pPr>
            <a:r>
              <a:rPr lang="en-US" sz="5999" b="true">
                <a:solidFill>
                  <a:srgbClr val="000000"/>
                </a:solidFill>
                <a:latin typeface="Cormorant Garamond Bold"/>
                <a:ea typeface="Cormorant Garamond Bold"/>
                <a:cs typeface="Cormorant Garamond Bold"/>
                <a:sym typeface="Cormorant Garamond Bold"/>
              </a:rPr>
              <a:t>Logistic Regression</a:t>
            </a:r>
          </a:p>
          <a:p>
            <a:pPr algn="ctr">
              <a:lnSpc>
                <a:spcPts val="8399"/>
              </a:lnSpc>
            </a:pPr>
          </a:p>
        </p:txBody>
      </p:sp>
      <p:sp>
        <p:nvSpPr>
          <p:cNvPr name="TextBox 4" id="4"/>
          <p:cNvSpPr txBox="true"/>
          <p:nvPr/>
        </p:nvSpPr>
        <p:spPr>
          <a:xfrm rot="0">
            <a:off x="590430" y="2045830"/>
            <a:ext cx="15608356" cy="1489530"/>
          </a:xfrm>
          <a:prstGeom prst="rect">
            <a:avLst/>
          </a:prstGeom>
        </p:spPr>
        <p:txBody>
          <a:bodyPr anchor="t" rtlCol="false" tIns="0" lIns="0" bIns="0" rIns="0">
            <a:spAutoFit/>
          </a:bodyPr>
          <a:lstStyle/>
          <a:p>
            <a:pPr algn="l">
              <a:lnSpc>
                <a:spcPts val="3999"/>
              </a:lnSpc>
            </a:pPr>
            <a:r>
              <a:rPr lang="en-US" sz="2857" b="true">
                <a:solidFill>
                  <a:srgbClr val="000000"/>
                </a:solidFill>
                <a:latin typeface="Cormorant Garamond Bold"/>
                <a:ea typeface="Cormorant Garamond Bold"/>
                <a:cs typeface="Cormorant Garamond Bold"/>
                <a:sym typeface="Cormorant Garamond Bold"/>
              </a:rPr>
              <a:t>Logistic Regression in machine learning is a statistical method used for binary classification tasks, where the goal is to predict one of two possible outcomes(yes or no; 1 or 0; True or false).</a:t>
            </a:r>
          </a:p>
          <a:p>
            <a:pPr algn="l">
              <a:lnSpc>
                <a:spcPts val="3999"/>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2882739" y="4475521"/>
            <a:ext cx="11659586" cy="3723360"/>
          </a:xfrm>
          <a:custGeom>
            <a:avLst/>
            <a:gdLst/>
            <a:ahLst/>
            <a:cxnLst/>
            <a:rect r="r" b="b" t="t" l="l"/>
            <a:pathLst>
              <a:path h="3723360" w="11659586">
                <a:moveTo>
                  <a:pt x="0" y="0"/>
                </a:moveTo>
                <a:lnTo>
                  <a:pt x="11659586" y="0"/>
                </a:lnTo>
                <a:lnTo>
                  <a:pt x="11659586" y="3723360"/>
                </a:lnTo>
                <a:lnTo>
                  <a:pt x="0" y="3723360"/>
                </a:lnTo>
                <a:lnTo>
                  <a:pt x="0" y="0"/>
                </a:lnTo>
                <a:close/>
              </a:path>
            </a:pathLst>
          </a:custGeom>
          <a:blipFill>
            <a:blip r:embed="rId2"/>
            <a:stretch>
              <a:fillRect l="-306" t="0" r="-306" b="0"/>
            </a:stretch>
          </a:blipFill>
        </p:spPr>
      </p:sp>
      <p:sp>
        <p:nvSpPr>
          <p:cNvPr name="TextBox 3" id="3"/>
          <p:cNvSpPr txBox="true"/>
          <p:nvPr/>
        </p:nvSpPr>
        <p:spPr>
          <a:xfrm rot="0">
            <a:off x="692060" y="295888"/>
            <a:ext cx="6276142" cy="2024380"/>
          </a:xfrm>
          <a:prstGeom prst="rect">
            <a:avLst/>
          </a:prstGeom>
        </p:spPr>
        <p:txBody>
          <a:bodyPr anchor="t" rtlCol="false" tIns="0" lIns="0" bIns="0" rIns="0">
            <a:spAutoFit/>
          </a:bodyPr>
          <a:lstStyle/>
          <a:p>
            <a:pPr algn="ctr">
              <a:lnSpc>
                <a:spcPts val="8119"/>
              </a:lnSpc>
            </a:pPr>
            <a:r>
              <a:rPr lang="en-US" sz="5799" b="true">
                <a:solidFill>
                  <a:srgbClr val="0F4662"/>
                </a:solidFill>
                <a:latin typeface="Cormorant Garamond Bold"/>
                <a:ea typeface="Cormorant Garamond Bold"/>
                <a:cs typeface="Cormorant Garamond Bold"/>
                <a:sym typeface="Cormorant Garamond Bold"/>
              </a:rPr>
              <a:t>K-Nearest Neighbour</a:t>
            </a:r>
          </a:p>
          <a:p>
            <a:pPr algn="ctr">
              <a:lnSpc>
                <a:spcPts val="8119"/>
              </a:lnSpc>
            </a:pPr>
          </a:p>
        </p:txBody>
      </p:sp>
      <p:sp>
        <p:nvSpPr>
          <p:cNvPr name="TextBox 4" id="4"/>
          <p:cNvSpPr txBox="true"/>
          <p:nvPr/>
        </p:nvSpPr>
        <p:spPr>
          <a:xfrm rot="0">
            <a:off x="476886" y="1799691"/>
            <a:ext cx="15858154" cy="1780540"/>
          </a:xfrm>
          <a:prstGeom prst="rect">
            <a:avLst/>
          </a:prstGeom>
        </p:spPr>
        <p:txBody>
          <a:bodyPr anchor="t" rtlCol="false" tIns="0" lIns="0" bIns="0" rIns="0">
            <a:spAutoFit/>
          </a:bodyPr>
          <a:lstStyle/>
          <a:p>
            <a:pPr algn="ctr">
              <a:lnSpc>
                <a:spcPts val="4759"/>
              </a:lnSpc>
            </a:pPr>
            <a:r>
              <a:rPr lang="en-US" sz="3399" b="true">
                <a:solidFill>
                  <a:srgbClr val="000000"/>
                </a:solidFill>
                <a:latin typeface="Cormorant Garamond Bold"/>
                <a:ea typeface="Cormorant Garamond Bold"/>
                <a:cs typeface="Cormorant Garamond Bold"/>
                <a:sym typeface="Cormorant Garamond Bold"/>
              </a:rPr>
              <a:t>K-Nearest Neighbors is a supervised learning algorithm which makes predictions based on the similarity between a new data point and the existing data points in the training dataset</a:t>
            </a:r>
          </a:p>
          <a:p>
            <a:pPr algn="ctr">
              <a:lnSpc>
                <a:spcPts val="4759"/>
              </a:lnSpc>
            </a:pP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DBE5EA"/>
        </a:solidFill>
      </p:bgPr>
    </p:bg>
    <p:spTree>
      <p:nvGrpSpPr>
        <p:cNvPr id="1" name=""/>
        <p:cNvGrpSpPr/>
        <p:nvPr/>
      </p:nvGrpSpPr>
      <p:grpSpPr>
        <a:xfrm>
          <a:off x="0" y="0"/>
          <a:ext cx="0" cy="0"/>
          <a:chOff x="0" y="0"/>
          <a:chExt cx="0" cy="0"/>
        </a:xfrm>
      </p:grpSpPr>
      <p:grpSp>
        <p:nvGrpSpPr>
          <p:cNvPr name="Group 2" id="2"/>
          <p:cNvGrpSpPr/>
          <p:nvPr/>
        </p:nvGrpSpPr>
        <p:grpSpPr>
          <a:xfrm rot="0">
            <a:off x="0" y="0"/>
            <a:ext cx="18515088" cy="5989371"/>
            <a:chOff x="0" y="0"/>
            <a:chExt cx="4876402" cy="1577448"/>
          </a:xfrm>
        </p:grpSpPr>
        <p:sp>
          <p:nvSpPr>
            <p:cNvPr name="Freeform 3" id="3"/>
            <p:cNvSpPr/>
            <p:nvPr/>
          </p:nvSpPr>
          <p:spPr>
            <a:xfrm flipH="false" flipV="false" rot="0">
              <a:off x="0" y="0"/>
              <a:ext cx="4876402" cy="1577448"/>
            </a:xfrm>
            <a:custGeom>
              <a:avLst/>
              <a:gdLst/>
              <a:ahLst/>
              <a:cxnLst/>
              <a:rect r="r" b="b" t="t" l="l"/>
              <a:pathLst>
                <a:path h="1577448" w="4876402">
                  <a:moveTo>
                    <a:pt x="0" y="0"/>
                  </a:moveTo>
                  <a:lnTo>
                    <a:pt x="4876402" y="0"/>
                  </a:lnTo>
                  <a:lnTo>
                    <a:pt x="4876402" y="1577448"/>
                  </a:lnTo>
                  <a:lnTo>
                    <a:pt x="0" y="1577448"/>
                  </a:lnTo>
                  <a:close/>
                </a:path>
              </a:pathLst>
            </a:custGeom>
            <a:solidFill>
              <a:srgbClr val="DBE5EA"/>
            </a:solidFill>
          </p:spPr>
        </p:sp>
        <p:sp>
          <p:nvSpPr>
            <p:cNvPr name="TextBox 4" id="4"/>
            <p:cNvSpPr txBox="true"/>
            <p:nvPr/>
          </p:nvSpPr>
          <p:spPr>
            <a:xfrm>
              <a:off x="0" y="-47625"/>
              <a:ext cx="4876402" cy="1625073"/>
            </a:xfrm>
            <a:prstGeom prst="rect">
              <a:avLst/>
            </a:prstGeom>
          </p:spPr>
          <p:txBody>
            <a:bodyPr anchor="ctr" rtlCol="false" tIns="50800" lIns="50800" bIns="50800" rIns="50800"/>
            <a:lstStyle/>
            <a:p>
              <a:pPr algn="ctr">
                <a:lnSpc>
                  <a:spcPts val="3693"/>
                </a:lnSpc>
              </a:pPr>
            </a:p>
          </p:txBody>
        </p:sp>
      </p:grpSp>
      <p:sp>
        <p:nvSpPr>
          <p:cNvPr name="TextBox 5" id="5"/>
          <p:cNvSpPr txBox="true"/>
          <p:nvPr/>
        </p:nvSpPr>
        <p:spPr>
          <a:xfrm rot="0">
            <a:off x="569218" y="268681"/>
            <a:ext cx="9914964"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ABSTRACT</a:t>
            </a:r>
          </a:p>
        </p:txBody>
      </p:sp>
      <p:sp>
        <p:nvSpPr>
          <p:cNvPr name="TextBox 6" id="6"/>
          <p:cNvSpPr txBox="true"/>
          <p:nvPr/>
        </p:nvSpPr>
        <p:spPr>
          <a:xfrm rot="0">
            <a:off x="569218" y="1439621"/>
            <a:ext cx="15758603" cy="1780053"/>
          </a:xfrm>
          <a:prstGeom prst="rect">
            <a:avLst/>
          </a:prstGeom>
        </p:spPr>
        <p:txBody>
          <a:bodyPr anchor="t" rtlCol="false" tIns="0" lIns="0" bIns="0" rIns="0">
            <a:spAutoFit/>
          </a:bodyPr>
          <a:lstStyle/>
          <a:p>
            <a:pPr algn="l">
              <a:lnSpc>
                <a:spcPts val="4786"/>
              </a:lnSpc>
            </a:pPr>
            <a:r>
              <a:rPr lang="en-US" sz="3419" b="true">
                <a:solidFill>
                  <a:srgbClr val="0F4662"/>
                </a:solidFill>
                <a:latin typeface="Cormorant Garamond Bold"/>
                <a:ea typeface="Cormorant Garamond Bold"/>
                <a:cs typeface="Cormorant Garamond Bold"/>
                <a:sym typeface="Cormorant Garamond Bold"/>
              </a:rPr>
              <a:t>The project focuses on developing a model that accurately predicts diabetes in a person, leading to early prevention and care.</a:t>
            </a:r>
          </a:p>
          <a:p>
            <a:pPr algn="l" marL="0" indent="0" lvl="0">
              <a:lnSpc>
                <a:spcPts val="4786"/>
              </a:lnSpc>
              <a:spcBef>
                <a:spcPct val="0"/>
              </a:spcBef>
            </a:pPr>
          </a:p>
        </p:txBody>
      </p:sp>
      <p:sp>
        <p:nvSpPr>
          <p:cNvPr name="AutoShape 7" id="7"/>
          <p:cNvSpPr/>
          <p:nvPr/>
        </p:nvSpPr>
        <p:spPr>
          <a:xfrm>
            <a:off x="5897880" y="9741523"/>
            <a:ext cx="6492240" cy="0"/>
          </a:xfrm>
          <a:prstGeom prst="line">
            <a:avLst/>
          </a:prstGeom>
          <a:ln cap="flat" w="76200">
            <a:solidFill>
              <a:srgbClr val="0F4662"/>
            </a:solidFill>
            <a:prstDash val="solid"/>
            <a:headEnd type="none" len="sm" w="sm"/>
            <a:tailEnd type="none" len="sm" w="sm"/>
          </a:ln>
        </p:spPr>
      </p:sp>
      <p:sp>
        <p:nvSpPr>
          <p:cNvPr name="TextBox 8" id="8"/>
          <p:cNvSpPr txBox="true"/>
          <p:nvPr/>
        </p:nvSpPr>
        <p:spPr>
          <a:xfrm rot="0">
            <a:off x="569218" y="3209627"/>
            <a:ext cx="15469566" cy="2119236"/>
          </a:xfrm>
          <a:prstGeom prst="rect">
            <a:avLst/>
          </a:prstGeom>
        </p:spPr>
        <p:txBody>
          <a:bodyPr anchor="t" rtlCol="false" tIns="0" lIns="0" bIns="0" rIns="0">
            <a:spAutoFit/>
          </a:bodyPr>
          <a:lstStyle/>
          <a:p>
            <a:pPr algn="l">
              <a:lnSpc>
                <a:spcPts val="5739"/>
              </a:lnSpc>
              <a:spcBef>
                <a:spcPct val="0"/>
              </a:spcBef>
            </a:pPr>
            <a:r>
              <a:rPr lang="en-US" b="true" sz="3376">
                <a:solidFill>
                  <a:srgbClr val="0F4662"/>
                </a:solidFill>
                <a:latin typeface="Cormorant Garamond Bold"/>
                <a:ea typeface="Cormorant Garamond Bold"/>
                <a:cs typeface="Cormorant Garamond Bold"/>
                <a:sym typeface="Cormorant Garamond Bold"/>
              </a:rPr>
              <a:t>The study explores machine learning algorithms like Logistic Regression, Decision Tree, Random Forest, K-Nearest Neighbors, Support Vector Machines, and Boosting to predict diabetes. </a:t>
            </a:r>
          </a:p>
        </p:txBody>
      </p:sp>
      <p:sp>
        <p:nvSpPr>
          <p:cNvPr name="TextBox 9" id="9"/>
          <p:cNvSpPr txBox="true"/>
          <p:nvPr/>
        </p:nvSpPr>
        <p:spPr>
          <a:xfrm rot="0">
            <a:off x="-271009" y="6172559"/>
            <a:ext cx="5186228" cy="2095500"/>
          </a:xfrm>
          <a:prstGeom prst="rect">
            <a:avLst/>
          </a:prstGeom>
        </p:spPr>
        <p:txBody>
          <a:bodyPr anchor="t" rtlCol="false" tIns="0" lIns="0" bIns="0" rIns="0">
            <a:spAutoFit/>
          </a:bodyPr>
          <a:lstStyle/>
          <a:p>
            <a:pPr algn="ctr">
              <a:lnSpc>
                <a:spcPts val="8400"/>
              </a:lnSpc>
            </a:pPr>
            <a:r>
              <a:rPr lang="en-US" b="true" sz="6000" i="true">
                <a:solidFill>
                  <a:srgbClr val="0F4662"/>
                </a:solidFill>
                <a:latin typeface="Cormorant Garamond Bold Italics"/>
                <a:ea typeface="Cormorant Garamond Bold Italics"/>
                <a:cs typeface="Cormorant Garamond Bold Italics"/>
                <a:sym typeface="Cormorant Garamond Bold Italics"/>
              </a:rPr>
              <a:t>OBJECTIVE</a:t>
            </a:r>
          </a:p>
          <a:p>
            <a:pPr algn="ctr">
              <a:lnSpc>
                <a:spcPts val="8400"/>
              </a:lnSpc>
            </a:pPr>
            <a:r>
              <a:rPr lang="en-US" b="true" sz="6000" i="true">
                <a:solidFill>
                  <a:srgbClr val="0F4662"/>
                </a:solidFill>
                <a:latin typeface="Cormorant Garamond Bold Italics"/>
                <a:ea typeface="Cormorant Garamond Bold Italics"/>
                <a:cs typeface="Cormorant Garamond Bold Italics"/>
                <a:sym typeface="Cormorant Garamond Bold Italics"/>
              </a:rPr>
              <a:t> </a:t>
            </a:r>
          </a:p>
        </p:txBody>
      </p:sp>
      <p:sp>
        <p:nvSpPr>
          <p:cNvPr name="TextBox 10" id="10"/>
          <p:cNvSpPr txBox="true"/>
          <p:nvPr/>
        </p:nvSpPr>
        <p:spPr>
          <a:xfrm rot="0">
            <a:off x="569218" y="7389408"/>
            <a:ext cx="16453470" cy="1963844"/>
          </a:xfrm>
          <a:prstGeom prst="rect">
            <a:avLst/>
          </a:prstGeom>
        </p:spPr>
        <p:txBody>
          <a:bodyPr anchor="t" rtlCol="false" tIns="0" lIns="0" bIns="0" rIns="0">
            <a:spAutoFit/>
          </a:bodyPr>
          <a:lstStyle/>
          <a:p>
            <a:pPr algn="l">
              <a:lnSpc>
                <a:spcPts val="5309"/>
              </a:lnSpc>
              <a:spcBef>
                <a:spcPct val="0"/>
              </a:spcBef>
            </a:pPr>
            <a:r>
              <a:rPr lang="en-US" b="true" sz="3123">
                <a:solidFill>
                  <a:srgbClr val="0F4662"/>
                </a:solidFill>
                <a:latin typeface="Cormorant Garamond Bold"/>
                <a:ea typeface="Cormorant Garamond Bold"/>
                <a:cs typeface="Cormorant Garamond Bold"/>
                <a:sym typeface="Cormorant Garamond Bold"/>
              </a:rPr>
              <a:t>To find the suitable machine learning model to predict diabetes in a person for giving proper medication and early prevention.</a:t>
            </a:r>
          </a:p>
          <a:p>
            <a:pPr algn="l">
              <a:lnSpc>
                <a:spcPts val="5309"/>
              </a:lnSpc>
              <a:spcBef>
                <a:spcPct val="0"/>
              </a:spcBef>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2165450" y="5009459"/>
            <a:ext cx="13425159" cy="4248841"/>
          </a:xfrm>
          <a:custGeom>
            <a:avLst/>
            <a:gdLst/>
            <a:ahLst/>
            <a:cxnLst/>
            <a:rect r="r" b="b" t="t" l="l"/>
            <a:pathLst>
              <a:path h="4248841" w="13425159">
                <a:moveTo>
                  <a:pt x="0" y="0"/>
                </a:moveTo>
                <a:lnTo>
                  <a:pt x="13425159" y="0"/>
                </a:lnTo>
                <a:lnTo>
                  <a:pt x="13425159" y="4248841"/>
                </a:lnTo>
                <a:lnTo>
                  <a:pt x="0" y="4248841"/>
                </a:lnTo>
                <a:lnTo>
                  <a:pt x="0" y="0"/>
                </a:lnTo>
                <a:close/>
              </a:path>
            </a:pathLst>
          </a:custGeom>
          <a:blipFill>
            <a:blip r:embed="rId2"/>
            <a:stretch>
              <a:fillRect l="0" t="0" r="0" b="0"/>
            </a:stretch>
          </a:blipFill>
        </p:spPr>
      </p:sp>
      <p:sp>
        <p:nvSpPr>
          <p:cNvPr name="TextBox 3" id="3"/>
          <p:cNvSpPr txBox="true"/>
          <p:nvPr/>
        </p:nvSpPr>
        <p:spPr>
          <a:xfrm rot="0">
            <a:off x="703681" y="334896"/>
            <a:ext cx="7751683" cy="2147558"/>
          </a:xfrm>
          <a:prstGeom prst="rect">
            <a:avLst/>
          </a:prstGeom>
        </p:spPr>
        <p:txBody>
          <a:bodyPr anchor="t" rtlCol="false" tIns="0" lIns="0" bIns="0" rIns="0">
            <a:spAutoFit/>
          </a:bodyPr>
          <a:lstStyle/>
          <a:p>
            <a:pPr algn="ctr">
              <a:lnSpc>
                <a:spcPts val="8680"/>
              </a:lnSpc>
            </a:pPr>
            <a:r>
              <a:rPr lang="en-US" sz="6200" b="true">
                <a:solidFill>
                  <a:srgbClr val="000000"/>
                </a:solidFill>
                <a:latin typeface="Cormorant Garamond Bold"/>
                <a:ea typeface="Cormorant Garamond Bold"/>
                <a:cs typeface="Cormorant Garamond Bold"/>
                <a:sym typeface="Cormorant Garamond Bold"/>
              </a:rPr>
              <a:t>Support Vector Machine</a:t>
            </a:r>
          </a:p>
          <a:p>
            <a:pPr algn="ctr">
              <a:lnSpc>
                <a:spcPts val="8680"/>
              </a:lnSpc>
            </a:pPr>
          </a:p>
        </p:txBody>
      </p:sp>
      <p:sp>
        <p:nvSpPr>
          <p:cNvPr name="TextBox 4" id="4"/>
          <p:cNvSpPr txBox="true"/>
          <p:nvPr/>
        </p:nvSpPr>
        <p:spPr>
          <a:xfrm rot="0">
            <a:off x="537642" y="1542049"/>
            <a:ext cx="15052967" cy="2513341"/>
          </a:xfrm>
          <a:prstGeom prst="rect">
            <a:avLst/>
          </a:prstGeom>
        </p:spPr>
        <p:txBody>
          <a:bodyPr anchor="t" rtlCol="false" tIns="0" lIns="0" bIns="0" rIns="0">
            <a:spAutoFit/>
          </a:bodyPr>
          <a:lstStyle/>
          <a:p>
            <a:pPr algn="l">
              <a:lnSpc>
                <a:spcPts val="5041"/>
              </a:lnSpc>
            </a:pPr>
            <a:r>
              <a:rPr lang="en-US" sz="2965" b="true">
                <a:solidFill>
                  <a:srgbClr val="000000"/>
                </a:solidFill>
                <a:latin typeface="Cormorant Garamond Bold"/>
                <a:ea typeface="Cormorant Garamond Bold"/>
                <a:cs typeface="Cormorant Garamond Bold"/>
                <a:sym typeface="Cormorant Garamond Bold"/>
              </a:rPr>
              <a:t>Support Vector Machine is a supervised classification algorithm that finds the optimal decision boundary (hyperplane) that maximizes the margin between different classes.</a:t>
            </a:r>
          </a:p>
          <a:p>
            <a:pPr algn="l">
              <a:lnSpc>
                <a:spcPts val="5041"/>
              </a:lnSpc>
            </a:pPr>
            <a:r>
              <a:rPr lang="en-US" sz="2965" b="true">
                <a:solidFill>
                  <a:srgbClr val="000000"/>
                </a:solidFill>
                <a:latin typeface="Cormorant Garamond Bold"/>
                <a:ea typeface="Cormorant Garamond Bold"/>
                <a:cs typeface="Cormorant Garamond Bold"/>
                <a:sym typeface="Cormorant Garamond Bold"/>
              </a:rPr>
              <a:t>There are two types of SVM’s - Linear SVM; Non-Linear SVM</a:t>
            </a:r>
          </a:p>
          <a:p>
            <a:pPr algn="l">
              <a:lnSpc>
                <a:spcPts val="5041"/>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2505209" y="4731845"/>
            <a:ext cx="11597128" cy="3480245"/>
          </a:xfrm>
          <a:custGeom>
            <a:avLst/>
            <a:gdLst/>
            <a:ahLst/>
            <a:cxnLst/>
            <a:rect r="r" b="b" t="t" l="l"/>
            <a:pathLst>
              <a:path h="3480245" w="11597128">
                <a:moveTo>
                  <a:pt x="0" y="0"/>
                </a:moveTo>
                <a:lnTo>
                  <a:pt x="11597128" y="0"/>
                </a:lnTo>
                <a:lnTo>
                  <a:pt x="11597128" y="3480245"/>
                </a:lnTo>
                <a:lnTo>
                  <a:pt x="0" y="3480245"/>
                </a:lnTo>
                <a:lnTo>
                  <a:pt x="0" y="0"/>
                </a:lnTo>
                <a:close/>
              </a:path>
            </a:pathLst>
          </a:custGeom>
          <a:blipFill>
            <a:blip r:embed="rId2"/>
            <a:stretch>
              <a:fillRect l="0" t="0" r="-391" b="-652"/>
            </a:stretch>
          </a:blipFill>
        </p:spPr>
      </p:sp>
      <p:sp>
        <p:nvSpPr>
          <p:cNvPr name="TextBox 3" id="3"/>
          <p:cNvSpPr txBox="true"/>
          <p:nvPr/>
        </p:nvSpPr>
        <p:spPr>
          <a:xfrm rot="0">
            <a:off x="604697" y="318597"/>
            <a:ext cx="4929374" cy="2059941"/>
          </a:xfrm>
          <a:prstGeom prst="rect">
            <a:avLst/>
          </a:prstGeom>
        </p:spPr>
        <p:txBody>
          <a:bodyPr anchor="t" rtlCol="false" tIns="0" lIns="0" bIns="0" rIns="0">
            <a:spAutoFit/>
          </a:bodyPr>
          <a:lstStyle/>
          <a:p>
            <a:pPr algn="ctr">
              <a:lnSpc>
                <a:spcPts val="8259"/>
              </a:lnSpc>
            </a:pPr>
            <a:r>
              <a:rPr lang="en-US" sz="5899" b="true">
                <a:solidFill>
                  <a:srgbClr val="000000"/>
                </a:solidFill>
                <a:latin typeface="Cormorant Garamond Bold"/>
                <a:ea typeface="Cormorant Garamond Bold"/>
                <a:cs typeface="Cormorant Garamond Bold"/>
                <a:sym typeface="Cormorant Garamond Bold"/>
              </a:rPr>
              <a:t>Decision Tree</a:t>
            </a:r>
          </a:p>
          <a:p>
            <a:pPr algn="ctr">
              <a:lnSpc>
                <a:spcPts val="8259"/>
              </a:lnSpc>
            </a:pPr>
          </a:p>
        </p:txBody>
      </p:sp>
      <p:sp>
        <p:nvSpPr>
          <p:cNvPr name="TextBox 4" id="4"/>
          <p:cNvSpPr txBox="true"/>
          <p:nvPr/>
        </p:nvSpPr>
        <p:spPr>
          <a:xfrm rot="0">
            <a:off x="749392" y="1627774"/>
            <a:ext cx="14427497" cy="1471930"/>
          </a:xfrm>
          <a:prstGeom prst="rect">
            <a:avLst/>
          </a:prstGeom>
        </p:spPr>
        <p:txBody>
          <a:bodyPr anchor="t" rtlCol="false" tIns="0" lIns="0" bIns="0" rIns="0">
            <a:spAutoFit/>
          </a:bodyPr>
          <a:lstStyle/>
          <a:p>
            <a:pPr algn="l">
              <a:lnSpc>
                <a:spcPts val="3920"/>
              </a:lnSpc>
            </a:pPr>
            <a:r>
              <a:rPr lang="en-US" sz="2800">
                <a:solidFill>
                  <a:srgbClr val="000000"/>
                </a:solidFill>
                <a:latin typeface="Cormorant Garamond"/>
                <a:ea typeface="Cormorant Garamond"/>
                <a:cs typeface="Cormorant Garamond"/>
                <a:sym typeface="Cormorant Garamond"/>
              </a:rPr>
              <a:t>A Decision Tree is a supervised machine learning algorithm that models decisions and their possible consequences as a tree-like structure, where each node represents a decision based on a feature and each branch represents the outcome of that decision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2845846" y="4797695"/>
            <a:ext cx="11665246" cy="4023371"/>
          </a:xfrm>
          <a:custGeom>
            <a:avLst/>
            <a:gdLst/>
            <a:ahLst/>
            <a:cxnLst/>
            <a:rect r="r" b="b" t="t" l="l"/>
            <a:pathLst>
              <a:path h="4023371" w="11665246">
                <a:moveTo>
                  <a:pt x="0" y="0"/>
                </a:moveTo>
                <a:lnTo>
                  <a:pt x="11665246" y="0"/>
                </a:lnTo>
                <a:lnTo>
                  <a:pt x="11665246" y="4023371"/>
                </a:lnTo>
                <a:lnTo>
                  <a:pt x="0" y="4023371"/>
                </a:lnTo>
                <a:lnTo>
                  <a:pt x="0" y="0"/>
                </a:lnTo>
                <a:close/>
              </a:path>
            </a:pathLst>
          </a:custGeom>
          <a:blipFill>
            <a:blip r:embed="rId2"/>
            <a:stretch>
              <a:fillRect l="0" t="0" r="0" b="0"/>
            </a:stretch>
          </a:blipFill>
        </p:spPr>
      </p:sp>
      <p:sp>
        <p:nvSpPr>
          <p:cNvPr name="TextBox 3" id="3"/>
          <p:cNvSpPr txBox="true"/>
          <p:nvPr/>
        </p:nvSpPr>
        <p:spPr>
          <a:xfrm rot="0">
            <a:off x="909285" y="441666"/>
            <a:ext cx="5932527" cy="1979295"/>
          </a:xfrm>
          <a:prstGeom prst="rect">
            <a:avLst/>
          </a:prstGeom>
        </p:spPr>
        <p:txBody>
          <a:bodyPr anchor="t" rtlCol="false" tIns="0" lIns="0" bIns="0" rIns="0">
            <a:spAutoFit/>
          </a:bodyPr>
          <a:lstStyle/>
          <a:p>
            <a:pPr algn="ctr">
              <a:lnSpc>
                <a:spcPts val="7979"/>
              </a:lnSpc>
            </a:pPr>
            <a:r>
              <a:rPr lang="en-US" sz="5699" b="true">
                <a:solidFill>
                  <a:srgbClr val="000000"/>
                </a:solidFill>
                <a:latin typeface="Cormorant Garamond Bold"/>
                <a:ea typeface="Cormorant Garamond Bold"/>
                <a:cs typeface="Cormorant Garamond Bold"/>
                <a:sym typeface="Cormorant Garamond Bold"/>
              </a:rPr>
              <a:t>Boosting (XG Boost)</a:t>
            </a:r>
          </a:p>
          <a:p>
            <a:pPr algn="ctr">
              <a:lnSpc>
                <a:spcPts val="7979"/>
              </a:lnSpc>
            </a:pPr>
          </a:p>
        </p:txBody>
      </p:sp>
      <p:sp>
        <p:nvSpPr>
          <p:cNvPr name="TextBox 4" id="4"/>
          <p:cNvSpPr txBox="true"/>
          <p:nvPr/>
        </p:nvSpPr>
        <p:spPr>
          <a:xfrm rot="0">
            <a:off x="681265" y="1958882"/>
            <a:ext cx="15721901" cy="2159635"/>
          </a:xfrm>
          <a:prstGeom prst="rect">
            <a:avLst/>
          </a:prstGeom>
        </p:spPr>
        <p:txBody>
          <a:bodyPr anchor="t" rtlCol="false" tIns="0" lIns="0" bIns="0" rIns="0">
            <a:spAutoFit/>
          </a:bodyPr>
          <a:lstStyle/>
          <a:p>
            <a:pPr algn="l">
              <a:lnSpc>
                <a:spcPts val="4340"/>
              </a:lnSpc>
            </a:pPr>
            <a:r>
              <a:rPr lang="en-US" sz="3100" b="true">
                <a:solidFill>
                  <a:srgbClr val="000000"/>
                </a:solidFill>
                <a:latin typeface="Cormorant Garamond Bold"/>
                <a:ea typeface="Cormorant Garamond Bold"/>
                <a:cs typeface="Cormorant Garamond Bold"/>
                <a:sym typeface="Cormorant Garamond Bold"/>
              </a:rPr>
              <a:t>XG Boost (Extreme Gradient Boosting) is an advanced, efficient version of gradient boosting that builds a strong model by combining many weak decision trees and optimizes performance through techniques like regularization, parallelization, and handling missing values</a:t>
            </a:r>
          </a:p>
          <a:p>
            <a:pPr algn="l">
              <a:lnSpc>
                <a:spcPts val="4340"/>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2708189" y="4462306"/>
            <a:ext cx="11633992" cy="4214289"/>
          </a:xfrm>
          <a:custGeom>
            <a:avLst/>
            <a:gdLst/>
            <a:ahLst/>
            <a:cxnLst/>
            <a:rect r="r" b="b" t="t" l="l"/>
            <a:pathLst>
              <a:path h="4214289" w="11633992">
                <a:moveTo>
                  <a:pt x="0" y="0"/>
                </a:moveTo>
                <a:lnTo>
                  <a:pt x="11633992" y="0"/>
                </a:lnTo>
                <a:lnTo>
                  <a:pt x="11633992" y="4214289"/>
                </a:lnTo>
                <a:lnTo>
                  <a:pt x="0" y="4214289"/>
                </a:lnTo>
                <a:lnTo>
                  <a:pt x="0" y="0"/>
                </a:lnTo>
                <a:close/>
              </a:path>
            </a:pathLst>
          </a:custGeom>
          <a:blipFill>
            <a:blip r:embed="rId2"/>
            <a:stretch>
              <a:fillRect l="0" t="0" r="0" b="0"/>
            </a:stretch>
          </a:blipFill>
        </p:spPr>
      </p:sp>
      <p:sp>
        <p:nvSpPr>
          <p:cNvPr name="TextBox 3" id="3"/>
          <p:cNvSpPr txBox="true"/>
          <p:nvPr/>
        </p:nvSpPr>
        <p:spPr>
          <a:xfrm rot="0">
            <a:off x="815531" y="337647"/>
            <a:ext cx="7709654" cy="1811020"/>
          </a:xfrm>
          <a:prstGeom prst="rect">
            <a:avLst/>
          </a:prstGeom>
        </p:spPr>
        <p:txBody>
          <a:bodyPr anchor="t" rtlCol="false" tIns="0" lIns="0" bIns="0" rIns="0">
            <a:spAutoFit/>
          </a:bodyPr>
          <a:lstStyle/>
          <a:p>
            <a:pPr algn="ctr">
              <a:lnSpc>
                <a:spcPts val="7279"/>
              </a:lnSpc>
            </a:pPr>
            <a:r>
              <a:rPr lang="en-US" sz="5199" b="true">
                <a:solidFill>
                  <a:srgbClr val="000000"/>
                </a:solidFill>
                <a:latin typeface="Cormorant Garamond Bold"/>
                <a:ea typeface="Cormorant Garamond Bold"/>
                <a:cs typeface="Cormorant Garamond Bold"/>
                <a:sym typeface="Cormorant Garamond Bold"/>
              </a:rPr>
              <a:t>Boosting (Adaptive Boosting)</a:t>
            </a:r>
          </a:p>
          <a:p>
            <a:pPr algn="ctr">
              <a:lnSpc>
                <a:spcPts val="7279"/>
              </a:lnSpc>
            </a:pPr>
          </a:p>
        </p:txBody>
      </p:sp>
      <p:sp>
        <p:nvSpPr>
          <p:cNvPr name="TextBox 4" id="4"/>
          <p:cNvSpPr txBox="true"/>
          <p:nvPr/>
        </p:nvSpPr>
        <p:spPr>
          <a:xfrm rot="0">
            <a:off x="0" y="1841720"/>
            <a:ext cx="16420109" cy="1930432"/>
          </a:xfrm>
          <a:prstGeom prst="rect">
            <a:avLst/>
          </a:prstGeom>
        </p:spPr>
        <p:txBody>
          <a:bodyPr anchor="t" rtlCol="false" tIns="0" lIns="0" bIns="0" rIns="0">
            <a:spAutoFit/>
          </a:bodyPr>
          <a:lstStyle/>
          <a:p>
            <a:pPr algn="ctr">
              <a:lnSpc>
                <a:spcPts val="3848"/>
              </a:lnSpc>
            </a:pPr>
            <a:r>
              <a:rPr lang="en-US" sz="2748" b="true">
                <a:solidFill>
                  <a:srgbClr val="000000"/>
                </a:solidFill>
                <a:latin typeface="Cormorant Garamond Bold"/>
                <a:ea typeface="Cormorant Garamond Bold"/>
                <a:cs typeface="Cormorant Garamond Bold"/>
                <a:sym typeface="Cormorant Garamond Bold"/>
              </a:rPr>
              <a:t>Adaptive Boosting is a machine learning algorithm that improves the accuracy of weak learners by focusing on the data points that are hardest to classify. It works by sequentially training weak models, adjusting the weights of misclassified data points, and combining the predictions of all models into a stronger classifier.</a:t>
            </a:r>
          </a:p>
          <a:p>
            <a:pPr algn="ctr">
              <a:lnSpc>
                <a:spcPts val="3848"/>
              </a:lnSpc>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1791299" y="4221082"/>
            <a:ext cx="11662417" cy="3621554"/>
          </a:xfrm>
          <a:custGeom>
            <a:avLst/>
            <a:gdLst/>
            <a:ahLst/>
            <a:cxnLst/>
            <a:rect r="r" b="b" t="t" l="l"/>
            <a:pathLst>
              <a:path h="3621554" w="11662417">
                <a:moveTo>
                  <a:pt x="0" y="0"/>
                </a:moveTo>
                <a:lnTo>
                  <a:pt x="11662417" y="0"/>
                </a:lnTo>
                <a:lnTo>
                  <a:pt x="11662417" y="3621554"/>
                </a:lnTo>
                <a:lnTo>
                  <a:pt x="0" y="3621554"/>
                </a:lnTo>
                <a:lnTo>
                  <a:pt x="0" y="0"/>
                </a:lnTo>
                <a:close/>
              </a:path>
            </a:pathLst>
          </a:custGeom>
          <a:blipFill>
            <a:blip r:embed="rId2"/>
            <a:stretch>
              <a:fillRect l="0" t="0" r="0" b="0"/>
            </a:stretch>
          </a:blipFill>
        </p:spPr>
      </p:sp>
      <p:sp>
        <p:nvSpPr>
          <p:cNvPr name="TextBox 3" id="3"/>
          <p:cNvSpPr txBox="true"/>
          <p:nvPr/>
        </p:nvSpPr>
        <p:spPr>
          <a:xfrm rot="0">
            <a:off x="736847" y="309072"/>
            <a:ext cx="4859310" cy="2181474"/>
          </a:xfrm>
          <a:prstGeom prst="rect">
            <a:avLst/>
          </a:prstGeom>
        </p:spPr>
        <p:txBody>
          <a:bodyPr anchor="t" rtlCol="false" tIns="0" lIns="0" bIns="0" rIns="0">
            <a:spAutoFit/>
          </a:bodyPr>
          <a:lstStyle/>
          <a:p>
            <a:pPr algn="ctr">
              <a:lnSpc>
                <a:spcPts val="8730"/>
              </a:lnSpc>
            </a:pPr>
            <a:r>
              <a:rPr lang="en-US" sz="6236" b="true">
                <a:solidFill>
                  <a:srgbClr val="000000"/>
                </a:solidFill>
                <a:latin typeface="Cormorant Garamond Bold"/>
                <a:ea typeface="Cormorant Garamond Bold"/>
                <a:cs typeface="Cormorant Garamond Bold"/>
                <a:sym typeface="Cormorant Garamond Bold"/>
              </a:rPr>
              <a:t>Random Forest</a:t>
            </a:r>
          </a:p>
          <a:p>
            <a:pPr algn="ctr">
              <a:lnSpc>
                <a:spcPts val="8730"/>
              </a:lnSpc>
            </a:pPr>
          </a:p>
        </p:txBody>
      </p:sp>
      <p:sp>
        <p:nvSpPr>
          <p:cNvPr name="TextBox 4" id="4"/>
          <p:cNvSpPr txBox="true"/>
          <p:nvPr/>
        </p:nvSpPr>
        <p:spPr>
          <a:xfrm rot="0">
            <a:off x="0" y="1809216"/>
            <a:ext cx="18288000" cy="2071257"/>
          </a:xfrm>
          <a:prstGeom prst="rect">
            <a:avLst/>
          </a:prstGeom>
        </p:spPr>
        <p:txBody>
          <a:bodyPr anchor="t" rtlCol="false" tIns="0" lIns="0" bIns="0" rIns="0">
            <a:spAutoFit/>
          </a:bodyPr>
          <a:lstStyle/>
          <a:p>
            <a:pPr algn="ctr">
              <a:lnSpc>
                <a:spcPts val="4134"/>
              </a:lnSpc>
            </a:pPr>
            <a:r>
              <a:rPr lang="en-US" sz="2953" b="true">
                <a:solidFill>
                  <a:srgbClr val="000000"/>
                </a:solidFill>
                <a:latin typeface="Cormorant Garamond Bold"/>
                <a:ea typeface="Cormorant Garamond Bold"/>
                <a:cs typeface="Cormorant Garamond Bold"/>
                <a:sym typeface="Cormorant Garamond Bold"/>
              </a:rPr>
              <a:t>Random Forest is an ensemble learning algorithm that combines multiple decision trees to create a more accurate and stable model. It reduces overfitting by using random samples of data and features to build each tree and by averaging (or voting) across all trees for final predictions</a:t>
            </a:r>
          </a:p>
          <a:p>
            <a:pPr algn="ctr">
              <a:lnSpc>
                <a:spcPts val="4134"/>
              </a:lnSpc>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1536614" y="1684924"/>
            <a:ext cx="15158856" cy="7817525"/>
          </a:xfrm>
          <a:custGeom>
            <a:avLst/>
            <a:gdLst/>
            <a:ahLst/>
            <a:cxnLst/>
            <a:rect r="r" b="b" t="t" l="l"/>
            <a:pathLst>
              <a:path h="7817525" w="15158856">
                <a:moveTo>
                  <a:pt x="0" y="0"/>
                </a:moveTo>
                <a:lnTo>
                  <a:pt x="15158856" y="0"/>
                </a:lnTo>
                <a:lnTo>
                  <a:pt x="15158856" y="7817526"/>
                </a:lnTo>
                <a:lnTo>
                  <a:pt x="0" y="7817526"/>
                </a:lnTo>
                <a:lnTo>
                  <a:pt x="0" y="0"/>
                </a:lnTo>
                <a:close/>
              </a:path>
            </a:pathLst>
          </a:custGeom>
          <a:blipFill>
            <a:blip r:embed="rId2"/>
            <a:stretch>
              <a:fillRect l="0" t="0" r="0" b="0"/>
            </a:stretch>
          </a:blipFill>
        </p:spPr>
      </p:sp>
      <p:sp>
        <p:nvSpPr>
          <p:cNvPr name="TextBox 3" id="3"/>
          <p:cNvSpPr txBox="true"/>
          <p:nvPr/>
        </p:nvSpPr>
        <p:spPr>
          <a:xfrm rot="0">
            <a:off x="2747770" y="84920"/>
            <a:ext cx="11768666" cy="2866634"/>
          </a:xfrm>
          <a:prstGeom prst="rect">
            <a:avLst/>
          </a:prstGeom>
        </p:spPr>
        <p:txBody>
          <a:bodyPr anchor="t" rtlCol="false" tIns="0" lIns="0" bIns="0" rIns="0">
            <a:spAutoFit/>
          </a:bodyPr>
          <a:lstStyle/>
          <a:p>
            <a:pPr algn="ctr">
              <a:lnSpc>
                <a:spcPts val="11740"/>
              </a:lnSpc>
            </a:pPr>
            <a:r>
              <a:rPr lang="en-US" sz="6906" b="true">
                <a:solidFill>
                  <a:srgbClr val="000000"/>
                </a:solidFill>
                <a:latin typeface="Cormorant Garamond Bold"/>
                <a:ea typeface="Cormorant Garamond Bold"/>
                <a:cs typeface="Cormorant Garamond Bold"/>
                <a:sym typeface="Cormorant Garamond Bold"/>
              </a:rPr>
              <a:t>Artificial Neural Network</a:t>
            </a:r>
          </a:p>
          <a:p>
            <a:pPr algn="ctr">
              <a:lnSpc>
                <a:spcPts val="11740"/>
              </a:lnSpc>
              <a:spcBef>
                <a:spcPct val="0"/>
              </a:spcBef>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1869517" y="1177547"/>
            <a:ext cx="14548965" cy="8602076"/>
          </a:xfrm>
          <a:custGeom>
            <a:avLst/>
            <a:gdLst/>
            <a:ahLst/>
            <a:cxnLst/>
            <a:rect r="r" b="b" t="t" l="l"/>
            <a:pathLst>
              <a:path h="8602076" w="14548965">
                <a:moveTo>
                  <a:pt x="0" y="0"/>
                </a:moveTo>
                <a:lnTo>
                  <a:pt x="14548966" y="0"/>
                </a:lnTo>
                <a:lnTo>
                  <a:pt x="14548966" y="8602076"/>
                </a:lnTo>
                <a:lnTo>
                  <a:pt x="0" y="8602076"/>
                </a:lnTo>
                <a:lnTo>
                  <a:pt x="0" y="0"/>
                </a:lnTo>
                <a:close/>
              </a:path>
            </a:pathLst>
          </a:custGeom>
          <a:blipFill>
            <a:blip r:embed="rId2"/>
            <a:stretch>
              <a:fillRect l="0" t="0" r="0" b="0"/>
            </a:stretch>
          </a:blipFill>
        </p:spPr>
      </p:sp>
      <p:sp>
        <p:nvSpPr>
          <p:cNvPr name="TextBox 3" id="3"/>
          <p:cNvSpPr txBox="true"/>
          <p:nvPr/>
        </p:nvSpPr>
        <p:spPr>
          <a:xfrm rot="0">
            <a:off x="4532243" y="66040"/>
            <a:ext cx="8451414" cy="1979295"/>
          </a:xfrm>
          <a:prstGeom prst="rect">
            <a:avLst/>
          </a:prstGeom>
        </p:spPr>
        <p:txBody>
          <a:bodyPr anchor="t" rtlCol="false" tIns="0" lIns="0" bIns="0" rIns="0">
            <a:spAutoFit/>
          </a:bodyPr>
          <a:lstStyle/>
          <a:p>
            <a:pPr algn="ctr">
              <a:lnSpc>
                <a:spcPts val="7979"/>
              </a:lnSpc>
            </a:pPr>
            <a:r>
              <a:rPr lang="en-US" sz="5699" b="true">
                <a:solidFill>
                  <a:srgbClr val="000000"/>
                </a:solidFill>
                <a:latin typeface="Cormorant Garamond Bold"/>
                <a:ea typeface="Cormorant Garamond Bold"/>
                <a:cs typeface="Cormorant Garamond Bold"/>
                <a:sym typeface="Cormorant Garamond Bold"/>
              </a:rPr>
              <a:t>FINDING THE BEST SPLIT</a:t>
            </a:r>
          </a:p>
          <a:p>
            <a:pPr algn="ctr">
              <a:lnSpc>
                <a:spcPts val="7979"/>
              </a:lnSpc>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2506532" y="1684924"/>
            <a:ext cx="13274936" cy="6358296"/>
          </a:xfrm>
          <a:custGeom>
            <a:avLst/>
            <a:gdLst/>
            <a:ahLst/>
            <a:cxnLst/>
            <a:rect r="r" b="b" t="t" l="l"/>
            <a:pathLst>
              <a:path h="6358296" w="13274936">
                <a:moveTo>
                  <a:pt x="0" y="0"/>
                </a:moveTo>
                <a:lnTo>
                  <a:pt x="13274936" y="0"/>
                </a:lnTo>
                <a:lnTo>
                  <a:pt x="13274936" y="6358296"/>
                </a:lnTo>
                <a:lnTo>
                  <a:pt x="0" y="6358296"/>
                </a:lnTo>
                <a:lnTo>
                  <a:pt x="0" y="0"/>
                </a:lnTo>
                <a:close/>
              </a:path>
            </a:pathLst>
          </a:custGeom>
          <a:blipFill>
            <a:blip r:embed="rId2"/>
            <a:stretch>
              <a:fillRect l="0" t="0" r="0" b="0"/>
            </a:stretch>
          </a:blipFill>
        </p:spPr>
      </p:sp>
      <p:sp>
        <p:nvSpPr>
          <p:cNvPr name="TextBox 3" id="3"/>
          <p:cNvSpPr txBox="true"/>
          <p:nvPr/>
        </p:nvSpPr>
        <p:spPr>
          <a:xfrm rot="0">
            <a:off x="4540288" y="328023"/>
            <a:ext cx="8844082" cy="1588135"/>
          </a:xfrm>
          <a:prstGeom prst="rect">
            <a:avLst/>
          </a:prstGeom>
        </p:spPr>
        <p:txBody>
          <a:bodyPr anchor="t" rtlCol="false" tIns="0" lIns="0" bIns="0" rIns="0">
            <a:spAutoFit/>
          </a:bodyPr>
          <a:lstStyle/>
          <a:p>
            <a:pPr algn="ctr">
              <a:lnSpc>
                <a:spcPts val="6440"/>
              </a:lnSpc>
            </a:pPr>
            <a:r>
              <a:rPr lang="en-US" sz="4600" b="true">
                <a:solidFill>
                  <a:srgbClr val="000000"/>
                </a:solidFill>
                <a:latin typeface="Cormorant Garamond Bold"/>
                <a:ea typeface="Cormorant Garamond Bold"/>
                <a:cs typeface="Cormorant Garamond Bold"/>
                <a:sym typeface="Cormorant Garamond Bold"/>
              </a:rPr>
              <a:t>FINDING THE BEST ALGORITHM</a:t>
            </a:r>
          </a:p>
          <a:p>
            <a:pPr algn="ctr">
              <a:lnSpc>
                <a:spcPts val="6440"/>
              </a:lnSpc>
            </a:pPr>
          </a:p>
        </p:txBody>
      </p:sp>
      <p:sp>
        <p:nvSpPr>
          <p:cNvPr name="TextBox 4" id="4"/>
          <p:cNvSpPr txBox="true"/>
          <p:nvPr/>
        </p:nvSpPr>
        <p:spPr>
          <a:xfrm rot="0">
            <a:off x="2506532" y="8677910"/>
            <a:ext cx="13274936" cy="580390"/>
          </a:xfrm>
          <a:prstGeom prst="rect">
            <a:avLst/>
          </a:prstGeom>
        </p:spPr>
        <p:txBody>
          <a:bodyPr anchor="t" rtlCol="false" tIns="0" lIns="0" bIns="0" rIns="0">
            <a:spAutoFit/>
          </a:bodyPr>
          <a:lstStyle/>
          <a:p>
            <a:pPr algn="ctr">
              <a:lnSpc>
                <a:spcPts val="4759"/>
              </a:lnSpc>
            </a:pPr>
            <a:r>
              <a:rPr lang="en-US" sz="3399" b="true">
                <a:solidFill>
                  <a:srgbClr val="000000"/>
                </a:solidFill>
                <a:latin typeface="Cormorant Garamond Bold"/>
                <a:ea typeface="Cormorant Garamond Bold"/>
                <a:cs typeface="Cormorant Garamond Bold"/>
                <a:sym typeface="Cormorant Garamond Bold"/>
              </a:rPr>
              <a:t>Artificial Neural Network </a:t>
            </a:r>
            <a:r>
              <a:rPr lang="en-US" sz="3399">
                <a:solidFill>
                  <a:srgbClr val="000000"/>
                </a:solidFill>
                <a:latin typeface="Cormorant Garamond"/>
                <a:ea typeface="Cormorant Garamond"/>
                <a:cs typeface="Cormorant Garamond"/>
                <a:sym typeface="Cormorant Garamond"/>
              </a:rPr>
              <a:t>Algorithm has the highest accuracy</a:t>
            </a:r>
          </a:p>
        </p:txBody>
      </p:sp>
    </p:spTree>
  </p:cSld>
  <p:clrMapOvr>
    <a:masterClrMapping/>
  </p:clrMapOvr>
</p:sld>
</file>

<file path=ppt/slides/slide28.xml><?xml version="1.0" encoding="utf-8"?>
<p:sld xmlns:p="http://schemas.openxmlformats.org/presentationml/2006/main" xmlns:a="http://schemas.openxmlformats.org/drawingml/2006/main">
  <p:cSld>
    <p:bg>
      <p:bgPr>
        <a:solidFill>
          <a:srgbClr val="DBE5EA"/>
        </a:solidFill>
      </p:bgPr>
    </p:bg>
    <p:spTree>
      <p:nvGrpSpPr>
        <p:cNvPr id="1" name=""/>
        <p:cNvGrpSpPr/>
        <p:nvPr/>
      </p:nvGrpSpPr>
      <p:grpSpPr>
        <a:xfrm>
          <a:off x="0" y="0"/>
          <a:ext cx="0" cy="0"/>
          <a:chOff x="0" y="0"/>
          <a:chExt cx="0" cy="0"/>
        </a:xfrm>
      </p:grpSpPr>
      <p:sp>
        <p:nvSpPr>
          <p:cNvPr name="TextBox 2" id="2"/>
          <p:cNvSpPr txBox="true"/>
          <p:nvPr/>
        </p:nvSpPr>
        <p:spPr>
          <a:xfrm rot="0">
            <a:off x="7478012" y="580659"/>
            <a:ext cx="11534821" cy="1259841"/>
          </a:xfrm>
          <a:prstGeom prst="rect">
            <a:avLst/>
          </a:prstGeom>
        </p:spPr>
        <p:txBody>
          <a:bodyPr anchor="t" rtlCol="false" tIns="0" lIns="0" bIns="0" rIns="0">
            <a:spAutoFit/>
          </a:bodyPr>
          <a:lstStyle/>
          <a:p>
            <a:pPr algn="l" marL="0" indent="0" lvl="0">
              <a:lnSpc>
                <a:spcPts val="10359"/>
              </a:lnSpc>
              <a:spcBef>
                <a:spcPct val="0"/>
              </a:spcBef>
            </a:pPr>
            <a:r>
              <a:rPr lang="en-US" b="true" sz="7399" i="true">
                <a:solidFill>
                  <a:srgbClr val="0F4662"/>
                </a:solidFill>
                <a:latin typeface="Cormorant Garamond Bold Italics"/>
                <a:ea typeface="Cormorant Garamond Bold Italics"/>
                <a:cs typeface="Cormorant Garamond Bold Italics"/>
                <a:sym typeface="Cormorant Garamond Bold Italics"/>
              </a:rPr>
              <a:t>Conclusion</a:t>
            </a:r>
          </a:p>
        </p:txBody>
      </p:sp>
      <p:sp>
        <p:nvSpPr>
          <p:cNvPr name="TextBox 3" id="3"/>
          <p:cNvSpPr txBox="true"/>
          <p:nvPr/>
        </p:nvSpPr>
        <p:spPr>
          <a:xfrm rot="0">
            <a:off x="2747770" y="2392136"/>
            <a:ext cx="12792460" cy="4780915"/>
          </a:xfrm>
          <a:prstGeom prst="rect">
            <a:avLst/>
          </a:prstGeom>
        </p:spPr>
        <p:txBody>
          <a:bodyPr anchor="t" rtlCol="false" tIns="0" lIns="0" bIns="0" rIns="0">
            <a:spAutoFit/>
          </a:bodyPr>
          <a:lstStyle/>
          <a:p>
            <a:pPr algn="ctr">
              <a:lnSpc>
                <a:spcPts val="4759"/>
              </a:lnSpc>
            </a:pPr>
            <a:r>
              <a:rPr lang="en-US" sz="3399">
                <a:solidFill>
                  <a:srgbClr val="0F4662"/>
                </a:solidFill>
                <a:latin typeface="Cormorant Garamond"/>
                <a:ea typeface="Cormorant Garamond"/>
                <a:cs typeface="Cormorant Garamond"/>
                <a:sym typeface="Cormorant Garamond"/>
              </a:rPr>
              <a:t>In this diabetes prediction ML project, insights from data preprocessing, model selection, evaluation metrics, and deployment are essential for building an effective tool for diabetes prediction. By applying machine learning techniques, the model can aid healthcare professionals in early detection, which can lead to better management and treatment of diabetes. Future work can enhance the model's capabilities through more advanced techniques, real-time data integration, and careful consideration of ethical concerns.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grpSp>
        <p:nvGrpSpPr>
          <p:cNvPr name="Group 2" id="2"/>
          <p:cNvGrpSpPr/>
          <p:nvPr/>
        </p:nvGrpSpPr>
        <p:grpSpPr>
          <a:xfrm rot="0">
            <a:off x="1664771" y="1809453"/>
            <a:ext cx="5539941" cy="7448847"/>
            <a:chOff x="0" y="0"/>
            <a:chExt cx="858282" cy="1154021"/>
          </a:xfrm>
        </p:grpSpPr>
        <p:sp>
          <p:nvSpPr>
            <p:cNvPr name="Freeform 3" id="3"/>
            <p:cNvSpPr/>
            <p:nvPr/>
          </p:nvSpPr>
          <p:spPr>
            <a:xfrm flipH="false" flipV="false" rot="0">
              <a:off x="0" y="0"/>
              <a:ext cx="858282" cy="1154021"/>
            </a:xfrm>
            <a:custGeom>
              <a:avLst/>
              <a:gdLst/>
              <a:ahLst/>
              <a:cxnLst/>
              <a:rect r="r" b="b" t="t" l="l"/>
              <a:pathLst>
                <a:path h="1154021" w="858282">
                  <a:moveTo>
                    <a:pt x="32142" y="0"/>
                  </a:moveTo>
                  <a:lnTo>
                    <a:pt x="826140" y="0"/>
                  </a:lnTo>
                  <a:cubicBezTo>
                    <a:pt x="843892" y="0"/>
                    <a:pt x="858282" y="14390"/>
                    <a:pt x="858282" y="32142"/>
                  </a:cubicBezTo>
                  <a:lnTo>
                    <a:pt x="858282" y="1121879"/>
                  </a:lnTo>
                  <a:cubicBezTo>
                    <a:pt x="858282" y="1130404"/>
                    <a:pt x="854896" y="1138579"/>
                    <a:pt x="848868" y="1144607"/>
                  </a:cubicBezTo>
                  <a:cubicBezTo>
                    <a:pt x="842840" y="1150635"/>
                    <a:pt x="834665" y="1154021"/>
                    <a:pt x="826140" y="1154021"/>
                  </a:cubicBezTo>
                  <a:lnTo>
                    <a:pt x="32142" y="1154021"/>
                  </a:lnTo>
                  <a:cubicBezTo>
                    <a:pt x="23617" y="1154021"/>
                    <a:pt x="15442" y="1150635"/>
                    <a:pt x="9414" y="1144607"/>
                  </a:cubicBezTo>
                  <a:cubicBezTo>
                    <a:pt x="3386" y="1138579"/>
                    <a:pt x="0" y="1130404"/>
                    <a:pt x="0" y="1121879"/>
                  </a:cubicBezTo>
                  <a:lnTo>
                    <a:pt x="0" y="32142"/>
                  </a:lnTo>
                  <a:cubicBezTo>
                    <a:pt x="0" y="14390"/>
                    <a:pt x="14390" y="0"/>
                    <a:pt x="32142" y="0"/>
                  </a:cubicBezTo>
                  <a:close/>
                </a:path>
              </a:pathLst>
            </a:custGeom>
            <a:blipFill>
              <a:blip r:embed="rId2"/>
              <a:stretch>
                <a:fillRect l="0" t="-5710" r="0" b="-5710"/>
              </a:stretch>
            </a:blipFill>
          </p:spPr>
        </p:sp>
      </p:grpSp>
      <p:grpSp>
        <p:nvGrpSpPr>
          <p:cNvPr name="Group 4" id="4"/>
          <p:cNvGrpSpPr/>
          <p:nvPr/>
        </p:nvGrpSpPr>
        <p:grpSpPr>
          <a:xfrm rot="0">
            <a:off x="8449761" y="0"/>
            <a:ext cx="9838239" cy="10287000"/>
            <a:chOff x="0" y="0"/>
            <a:chExt cx="2591141" cy="2709333"/>
          </a:xfrm>
        </p:grpSpPr>
        <p:sp>
          <p:nvSpPr>
            <p:cNvPr name="Freeform 5" id="5"/>
            <p:cNvSpPr/>
            <p:nvPr/>
          </p:nvSpPr>
          <p:spPr>
            <a:xfrm flipH="false" flipV="false" rot="0">
              <a:off x="0" y="0"/>
              <a:ext cx="2591141" cy="2709333"/>
            </a:xfrm>
            <a:custGeom>
              <a:avLst/>
              <a:gdLst/>
              <a:ahLst/>
              <a:cxnLst/>
              <a:rect r="r" b="b" t="t" l="l"/>
              <a:pathLst>
                <a:path h="2709333" w="2591141">
                  <a:moveTo>
                    <a:pt x="0" y="0"/>
                  </a:moveTo>
                  <a:lnTo>
                    <a:pt x="2591141" y="0"/>
                  </a:lnTo>
                  <a:lnTo>
                    <a:pt x="2591141" y="2709333"/>
                  </a:lnTo>
                  <a:lnTo>
                    <a:pt x="0" y="2709333"/>
                  </a:lnTo>
                  <a:close/>
                </a:path>
              </a:pathLst>
            </a:custGeom>
            <a:solidFill>
              <a:srgbClr val="DBE5EA"/>
            </a:solidFill>
          </p:spPr>
        </p:sp>
        <p:sp>
          <p:nvSpPr>
            <p:cNvPr name="TextBox 6" id="6"/>
            <p:cNvSpPr txBox="true"/>
            <p:nvPr/>
          </p:nvSpPr>
          <p:spPr>
            <a:xfrm>
              <a:off x="0" y="-114300"/>
              <a:ext cx="2591141" cy="2823633"/>
            </a:xfrm>
            <a:prstGeom prst="rect">
              <a:avLst/>
            </a:prstGeom>
          </p:spPr>
          <p:txBody>
            <a:bodyPr anchor="ctr" rtlCol="false" tIns="50800" lIns="50800" bIns="50800" rIns="50800"/>
            <a:lstStyle/>
            <a:p>
              <a:pPr algn="ctr">
                <a:lnSpc>
                  <a:spcPts val="4079"/>
                </a:lnSpc>
              </a:pPr>
            </a:p>
          </p:txBody>
        </p:sp>
      </p:grpSp>
      <p:sp>
        <p:nvSpPr>
          <p:cNvPr name="TextBox 7" id="7"/>
          <p:cNvSpPr txBox="true"/>
          <p:nvPr/>
        </p:nvSpPr>
        <p:spPr>
          <a:xfrm rot="0">
            <a:off x="8925123" y="1666578"/>
            <a:ext cx="8606683" cy="7680327"/>
          </a:xfrm>
          <a:prstGeom prst="rect">
            <a:avLst/>
          </a:prstGeom>
        </p:spPr>
        <p:txBody>
          <a:bodyPr anchor="t" rtlCol="false" tIns="0" lIns="0" bIns="0" rIns="0">
            <a:spAutoFit/>
          </a:bodyPr>
          <a:lstStyle/>
          <a:p>
            <a:pPr algn="l" marL="626107" indent="-313054" lvl="1">
              <a:lnSpc>
                <a:spcPts val="4929"/>
              </a:lnSpc>
              <a:buFont typeface="Arial"/>
              <a:buChar char="•"/>
            </a:pPr>
            <a:r>
              <a:rPr lang="en-US" b="true" sz="2899">
                <a:solidFill>
                  <a:srgbClr val="0F4662"/>
                </a:solidFill>
                <a:latin typeface="Cormorant Garamond Bold"/>
                <a:ea typeface="Cormorant Garamond Bold"/>
                <a:cs typeface="Cormorant Garamond Bold"/>
                <a:sym typeface="Cormorant Garamond Bold"/>
              </a:rPr>
              <a:t>The future of diabetes prediction research is very promising, with numerous opportunities to leverage cutting-edge technologies such as artificial intelligence, big data, and genomics. The integration of personalized healthcare, real-time monitoring, and ethical AI models will revolutionize diabetes management and prevention. Ultimately, the goal is to improve early detection, reduce complications, and help individuals live healthier lives through more accurate and individualized predictions and interventions.</a:t>
            </a:r>
          </a:p>
          <a:p>
            <a:pPr algn="l">
              <a:lnSpc>
                <a:spcPts val="7649"/>
              </a:lnSpc>
            </a:pPr>
          </a:p>
        </p:txBody>
      </p:sp>
      <p:sp>
        <p:nvSpPr>
          <p:cNvPr name="TextBox 8" id="8"/>
          <p:cNvSpPr txBox="true"/>
          <p:nvPr/>
        </p:nvSpPr>
        <p:spPr>
          <a:xfrm rot="0">
            <a:off x="476886" y="404506"/>
            <a:ext cx="9635383" cy="957273"/>
          </a:xfrm>
          <a:prstGeom prst="rect">
            <a:avLst/>
          </a:prstGeom>
        </p:spPr>
        <p:txBody>
          <a:bodyPr anchor="t" rtlCol="false" tIns="0" lIns="0" bIns="0" rIns="0">
            <a:spAutoFit/>
          </a:bodyPr>
          <a:lstStyle/>
          <a:p>
            <a:pPr algn="l" marL="0" indent="0" lvl="0">
              <a:lnSpc>
                <a:spcPts val="8183"/>
              </a:lnSpc>
            </a:pPr>
            <a:r>
              <a:rPr lang="en-US" b="true" sz="4813">
                <a:solidFill>
                  <a:srgbClr val="0F4662"/>
                </a:solidFill>
                <a:latin typeface="Cormorant Garamond Bold"/>
                <a:ea typeface="Cormorant Garamond Bold"/>
                <a:cs typeface="Cormorant Garamond Bold"/>
                <a:sym typeface="Cormorant Garamond Bold"/>
              </a:rPr>
              <a:t>FUTURE SCOPE</a:t>
            </a:r>
          </a:p>
        </p:txBody>
      </p:sp>
      <p:sp>
        <p:nvSpPr>
          <p:cNvPr name="AutoShape 9" id="9"/>
          <p:cNvSpPr/>
          <p:nvPr/>
        </p:nvSpPr>
        <p:spPr>
          <a:xfrm>
            <a:off x="1028700" y="9741523"/>
            <a:ext cx="6492240" cy="0"/>
          </a:xfrm>
          <a:prstGeom prst="line">
            <a:avLst/>
          </a:prstGeom>
          <a:ln cap="flat" w="76200">
            <a:solidFill>
              <a:srgbClr val="0F4662"/>
            </a:solidFill>
            <a:prstDash val="solid"/>
            <a:headEnd type="none" len="sm" w="sm"/>
            <a:tailEnd type="none" len="sm" w="sm"/>
          </a:ln>
        </p:spPr>
      </p:sp>
      <p:sp>
        <p:nvSpPr>
          <p:cNvPr name="AutoShape 10" id="10"/>
          <p:cNvSpPr/>
          <p:nvPr/>
        </p:nvSpPr>
        <p:spPr>
          <a:xfrm>
            <a:off x="10767060" y="1028700"/>
            <a:ext cx="6492240" cy="0"/>
          </a:xfrm>
          <a:prstGeom prst="line">
            <a:avLst/>
          </a:prstGeom>
          <a:ln cap="flat" w="76200">
            <a:solidFill>
              <a:srgbClr val="0F4662"/>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AF9"/>
        </a:solidFill>
      </p:bgPr>
    </p:bg>
    <p:spTree>
      <p:nvGrpSpPr>
        <p:cNvPr id="1" name=""/>
        <p:cNvGrpSpPr/>
        <p:nvPr/>
      </p:nvGrpSpPr>
      <p:grpSpPr>
        <a:xfrm>
          <a:off x="0" y="0"/>
          <a:ext cx="0" cy="0"/>
          <a:chOff x="0" y="0"/>
          <a:chExt cx="0" cy="0"/>
        </a:xfrm>
      </p:grpSpPr>
      <p:sp>
        <p:nvSpPr>
          <p:cNvPr name="AutoShape 2" id="2"/>
          <p:cNvSpPr/>
          <p:nvPr/>
        </p:nvSpPr>
        <p:spPr>
          <a:xfrm>
            <a:off x="1028700" y="2358872"/>
            <a:ext cx="6492240" cy="0"/>
          </a:xfrm>
          <a:prstGeom prst="line">
            <a:avLst/>
          </a:prstGeom>
          <a:ln cap="flat" w="76200">
            <a:solidFill>
              <a:srgbClr val="3B4951"/>
            </a:solidFill>
            <a:prstDash val="solid"/>
            <a:headEnd type="none" len="sm" w="sm"/>
            <a:tailEnd type="none" len="sm" w="sm"/>
          </a:ln>
        </p:spPr>
      </p:sp>
      <p:sp>
        <p:nvSpPr>
          <p:cNvPr name="AutoShape 3" id="3"/>
          <p:cNvSpPr/>
          <p:nvPr/>
        </p:nvSpPr>
        <p:spPr>
          <a:xfrm>
            <a:off x="1028700" y="8141788"/>
            <a:ext cx="6492240" cy="0"/>
          </a:xfrm>
          <a:prstGeom prst="line">
            <a:avLst/>
          </a:prstGeom>
          <a:ln cap="flat" w="76200">
            <a:solidFill>
              <a:srgbClr val="3B4951"/>
            </a:solidFill>
            <a:prstDash val="solid"/>
            <a:headEnd type="none" len="sm" w="sm"/>
            <a:tailEnd type="none" len="sm" w="sm"/>
          </a:ln>
        </p:spPr>
      </p:sp>
      <p:sp>
        <p:nvSpPr>
          <p:cNvPr name="Freeform 4" id="4"/>
          <p:cNvSpPr/>
          <p:nvPr/>
        </p:nvSpPr>
        <p:spPr>
          <a:xfrm flipH="false" flipV="false" rot="0">
            <a:off x="9793386" y="1525959"/>
            <a:ext cx="7235082" cy="7235082"/>
          </a:xfrm>
          <a:custGeom>
            <a:avLst/>
            <a:gdLst/>
            <a:ahLst/>
            <a:cxnLst/>
            <a:rect r="r" b="b" t="t" l="l"/>
            <a:pathLst>
              <a:path h="7235082" w="7235082">
                <a:moveTo>
                  <a:pt x="0" y="0"/>
                </a:moveTo>
                <a:lnTo>
                  <a:pt x="7235082" y="0"/>
                </a:lnTo>
                <a:lnTo>
                  <a:pt x="7235082" y="7235082"/>
                </a:lnTo>
                <a:lnTo>
                  <a:pt x="0" y="7235082"/>
                </a:lnTo>
                <a:lnTo>
                  <a:pt x="0" y="0"/>
                </a:lnTo>
                <a:close/>
              </a:path>
            </a:pathLst>
          </a:custGeom>
          <a:blipFill>
            <a:blip r:embed="rId2">
              <a:alphaModFix amt="76000"/>
            </a:blip>
            <a:stretch>
              <a:fillRect l="0" t="0" r="0" b="0"/>
            </a:stretch>
          </a:blipFill>
        </p:spPr>
      </p:sp>
      <p:sp>
        <p:nvSpPr>
          <p:cNvPr name="TextBox 5" id="5"/>
          <p:cNvSpPr txBox="true"/>
          <p:nvPr/>
        </p:nvSpPr>
        <p:spPr>
          <a:xfrm rot="0">
            <a:off x="1188896" y="2687136"/>
            <a:ext cx="9960491" cy="5416551"/>
          </a:xfrm>
          <a:prstGeom prst="rect">
            <a:avLst/>
          </a:prstGeom>
        </p:spPr>
        <p:txBody>
          <a:bodyPr anchor="t" rtlCol="false" tIns="0" lIns="0" bIns="0" rIns="0">
            <a:spAutoFit/>
          </a:bodyPr>
          <a:lstStyle/>
          <a:p>
            <a:pPr algn="l">
              <a:lnSpc>
                <a:spcPts val="5439"/>
              </a:lnSpc>
            </a:pPr>
            <a:r>
              <a:rPr lang="en-US" sz="3199">
                <a:solidFill>
                  <a:srgbClr val="3B4951"/>
                </a:solidFill>
                <a:latin typeface="Cormorant Garamond"/>
                <a:ea typeface="Cormorant Garamond"/>
                <a:cs typeface="Cormorant Garamond"/>
                <a:sym typeface="Cormorant Garamond"/>
              </a:rPr>
              <a:t>•</a:t>
            </a:r>
            <a:r>
              <a:rPr lang="en-US" sz="3199" b="true">
                <a:solidFill>
                  <a:srgbClr val="3B4951"/>
                </a:solidFill>
                <a:latin typeface="Cormorant Garamond Bold"/>
                <a:ea typeface="Cormorant Garamond Bold"/>
                <a:cs typeface="Cormorant Garamond Bold"/>
                <a:sym typeface="Cormorant Garamond Bold"/>
              </a:rPr>
              <a:t>Introduction </a:t>
            </a:r>
          </a:p>
          <a:p>
            <a:pPr algn="l">
              <a:lnSpc>
                <a:spcPts val="5439"/>
              </a:lnSpc>
            </a:pPr>
            <a:r>
              <a:rPr lang="en-US" sz="3199">
                <a:solidFill>
                  <a:srgbClr val="3B4951"/>
                </a:solidFill>
                <a:latin typeface="Cormorant Garamond"/>
                <a:ea typeface="Cormorant Garamond"/>
                <a:cs typeface="Cormorant Garamond"/>
                <a:sym typeface="Cormorant Garamond"/>
              </a:rPr>
              <a:t>•</a:t>
            </a:r>
            <a:r>
              <a:rPr lang="en-US" sz="3199" b="true">
                <a:solidFill>
                  <a:srgbClr val="3B4951"/>
                </a:solidFill>
                <a:latin typeface="Cormorant Garamond Bold"/>
                <a:ea typeface="Cormorant Garamond Bold"/>
                <a:cs typeface="Cormorant Garamond Bold"/>
                <a:sym typeface="Cormorant Garamond Bold"/>
              </a:rPr>
              <a:t>Literature Review        </a:t>
            </a:r>
          </a:p>
          <a:p>
            <a:pPr algn="l">
              <a:lnSpc>
                <a:spcPts val="5439"/>
              </a:lnSpc>
            </a:pPr>
            <a:r>
              <a:rPr lang="en-US" sz="3199">
                <a:solidFill>
                  <a:srgbClr val="3B4951"/>
                </a:solidFill>
                <a:latin typeface="Cormorant Garamond"/>
                <a:ea typeface="Cormorant Garamond"/>
                <a:cs typeface="Cormorant Garamond"/>
                <a:sym typeface="Cormorant Garamond"/>
              </a:rPr>
              <a:t>•</a:t>
            </a:r>
            <a:r>
              <a:rPr lang="en-US" sz="3199" b="true">
                <a:solidFill>
                  <a:srgbClr val="3B4951"/>
                </a:solidFill>
                <a:latin typeface="Cormorant Garamond Bold"/>
                <a:ea typeface="Cormorant Garamond Bold"/>
                <a:cs typeface="Cormorant Garamond Bold"/>
                <a:sym typeface="Cormorant Garamond Bold"/>
              </a:rPr>
              <a:t>Data Preprocessing</a:t>
            </a:r>
          </a:p>
          <a:p>
            <a:pPr algn="l">
              <a:lnSpc>
                <a:spcPts val="5439"/>
              </a:lnSpc>
            </a:pPr>
            <a:r>
              <a:rPr lang="en-US" sz="3199">
                <a:solidFill>
                  <a:srgbClr val="3B4951"/>
                </a:solidFill>
                <a:latin typeface="Cormorant Garamond"/>
                <a:ea typeface="Cormorant Garamond"/>
                <a:cs typeface="Cormorant Garamond"/>
                <a:sym typeface="Cormorant Garamond"/>
              </a:rPr>
              <a:t>•</a:t>
            </a:r>
            <a:r>
              <a:rPr lang="en-US" sz="3199" b="true">
                <a:solidFill>
                  <a:srgbClr val="3B4951"/>
                </a:solidFill>
                <a:latin typeface="Cormorant Garamond Bold"/>
                <a:ea typeface="Cormorant Garamond Bold"/>
                <a:cs typeface="Cormorant Garamond Bold"/>
                <a:sym typeface="Cormorant Garamond Bold"/>
              </a:rPr>
              <a:t>Exploratory Data Analysis      </a:t>
            </a:r>
          </a:p>
          <a:p>
            <a:pPr algn="l">
              <a:lnSpc>
                <a:spcPts val="5439"/>
              </a:lnSpc>
            </a:pPr>
            <a:r>
              <a:rPr lang="en-US" sz="3199">
                <a:solidFill>
                  <a:srgbClr val="3B4951"/>
                </a:solidFill>
                <a:latin typeface="Cormorant Garamond"/>
                <a:ea typeface="Cormorant Garamond"/>
                <a:cs typeface="Cormorant Garamond"/>
                <a:sym typeface="Cormorant Garamond"/>
              </a:rPr>
              <a:t>•</a:t>
            </a:r>
            <a:r>
              <a:rPr lang="en-US" sz="3199" b="true">
                <a:solidFill>
                  <a:srgbClr val="3B4951"/>
                </a:solidFill>
                <a:latin typeface="Cormorant Garamond Bold"/>
                <a:ea typeface="Cormorant Garamond Bold"/>
                <a:cs typeface="Cormorant Garamond Bold"/>
                <a:sym typeface="Cormorant Garamond Bold"/>
              </a:rPr>
              <a:t>Machine Learning Algorithms     </a:t>
            </a:r>
          </a:p>
          <a:p>
            <a:pPr algn="l">
              <a:lnSpc>
                <a:spcPts val="5439"/>
              </a:lnSpc>
            </a:pPr>
            <a:r>
              <a:rPr lang="en-US" sz="3199">
                <a:solidFill>
                  <a:srgbClr val="3B4951"/>
                </a:solidFill>
                <a:latin typeface="Cormorant Garamond"/>
                <a:ea typeface="Cormorant Garamond"/>
                <a:cs typeface="Cormorant Garamond"/>
                <a:sym typeface="Cormorant Garamond"/>
              </a:rPr>
              <a:t>•</a:t>
            </a:r>
            <a:r>
              <a:rPr lang="en-US" sz="3199" b="true">
                <a:solidFill>
                  <a:srgbClr val="3B4951"/>
                </a:solidFill>
                <a:latin typeface="Cormorant Garamond Bold"/>
                <a:ea typeface="Cormorant Garamond Bold"/>
                <a:cs typeface="Cormorant Garamond Bold"/>
                <a:sym typeface="Cormorant Garamond Bold"/>
              </a:rPr>
              <a:t>Summary                </a:t>
            </a:r>
          </a:p>
          <a:p>
            <a:pPr algn="l">
              <a:lnSpc>
                <a:spcPts val="5269"/>
              </a:lnSpc>
            </a:pPr>
            <a:r>
              <a:rPr lang="en-US" sz="3099">
                <a:solidFill>
                  <a:srgbClr val="3B4951"/>
                </a:solidFill>
                <a:latin typeface="Cormorant Garamond"/>
                <a:ea typeface="Cormorant Garamond"/>
                <a:cs typeface="Cormorant Garamond"/>
                <a:sym typeface="Cormorant Garamond"/>
              </a:rPr>
              <a:t>•</a:t>
            </a:r>
            <a:r>
              <a:rPr lang="en-US" sz="3099" b="true">
                <a:solidFill>
                  <a:srgbClr val="3B4951"/>
                </a:solidFill>
                <a:latin typeface="Cormorant Garamond Bold"/>
                <a:ea typeface="Cormorant Garamond Bold"/>
                <a:cs typeface="Cormorant Garamond Bold"/>
                <a:sym typeface="Cormorant Garamond Bold"/>
              </a:rPr>
              <a:t>Appendix            </a:t>
            </a:r>
          </a:p>
          <a:p>
            <a:pPr algn="l" marL="0" indent="0" lvl="0">
              <a:lnSpc>
                <a:spcPts val="5439"/>
              </a:lnSpc>
            </a:pPr>
          </a:p>
        </p:txBody>
      </p:sp>
      <p:sp>
        <p:nvSpPr>
          <p:cNvPr name="TextBox 6" id="6"/>
          <p:cNvSpPr txBox="true"/>
          <p:nvPr/>
        </p:nvSpPr>
        <p:spPr>
          <a:xfrm rot="0">
            <a:off x="688067" y="281785"/>
            <a:ext cx="804816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3B4951"/>
                </a:solidFill>
                <a:latin typeface="Cormorant Garamond Bold Italics"/>
                <a:ea typeface="Cormorant Garamond Bold Italics"/>
                <a:cs typeface="Cormorant Garamond Bold Italics"/>
                <a:sym typeface="Cormorant Garamond Bold Italics"/>
              </a:rPr>
              <a:t>CONTENTS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3601727" y="2433458"/>
            <a:ext cx="11084546" cy="6395761"/>
          </a:xfrm>
          <a:custGeom>
            <a:avLst/>
            <a:gdLst/>
            <a:ahLst/>
            <a:cxnLst/>
            <a:rect r="r" b="b" t="t" l="l"/>
            <a:pathLst>
              <a:path h="6395761" w="11084546">
                <a:moveTo>
                  <a:pt x="0" y="0"/>
                </a:moveTo>
                <a:lnTo>
                  <a:pt x="11084546" y="0"/>
                </a:lnTo>
                <a:lnTo>
                  <a:pt x="11084546" y="6395761"/>
                </a:lnTo>
                <a:lnTo>
                  <a:pt x="0" y="6395761"/>
                </a:lnTo>
                <a:lnTo>
                  <a:pt x="0" y="0"/>
                </a:lnTo>
                <a:close/>
              </a:path>
            </a:pathLst>
          </a:custGeom>
          <a:blipFill>
            <a:blip r:embed="rId2"/>
            <a:stretch>
              <a:fillRect l="0" t="0" r="0" b="0"/>
            </a:stretch>
          </a:blipFill>
        </p:spPr>
      </p:sp>
      <p:sp>
        <p:nvSpPr>
          <p:cNvPr name="TextBox 3" id="3"/>
          <p:cNvSpPr txBox="true"/>
          <p:nvPr/>
        </p:nvSpPr>
        <p:spPr>
          <a:xfrm rot="0">
            <a:off x="5285448" y="318169"/>
            <a:ext cx="7046601" cy="2600160"/>
          </a:xfrm>
          <a:prstGeom prst="rect">
            <a:avLst/>
          </a:prstGeom>
        </p:spPr>
        <p:txBody>
          <a:bodyPr anchor="t" rtlCol="false" tIns="0" lIns="0" bIns="0" rIns="0">
            <a:spAutoFit/>
          </a:bodyPr>
          <a:lstStyle/>
          <a:p>
            <a:pPr algn="ctr">
              <a:lnSpc>
                <a:spcPts val="10466"/>
              </a:lnSpc>
            </a:pPr>
            <a:r>
              <a:rPr lang="en-US" sz="7476" b="true">
                <a:solidFill>
                  <a:srgbClr val="000000"/>
                </a:solidFill>
                <a:latin typeface="Cormorant Garamond Bold"/>
                <a:ea typeface="Cormorant Garamond Bold"/>
                <a:cs typeface="Cormorant Garamond Bold"/>
                <a:sym typeface="Cormorant Garamond Bold"/>
              </a:rPr>
              <a:t>Work Distribution</a:t>
            </a:r>
          </a:p>
          <a:p>
            <a:pPr algn="ctr">
              <a:lnSpc>
                <a:spcPts val="10466"/>
              </a:lnSpc>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9975818" y="2098874"/>
            <a:ext cx="4559620" cy="4536591"/>
          </a:xfrm>
          <a:custGeom>
            <a:avLst/>
            <a:gdLst/>
            <a:ahLst/>
            <a:cxnLst/>
            <a:rect r="r" b="b" t="t" l="l"/>
            <a:pathLst>
              <a:path h="4536591" w="4559620">
                <a:moveTo>
                  <a:pt x="0" y="0"/>
                </a:moveTo>
                <a:lnTo>
                  <a:pt x="4559620" y="0"/>
                </a:lnTo>
                <a:lnTo>
                  <a:pt x="4559620" y="4536591"/>
                </a:lnTo>
                <a:lnTo>
                  <a:pt x="0" y="4536591"/>
                </a:lnTo>
                <a:lnTo>
                  <a:pt x="0" y="0"/>
                </a:lnTo>
                <a:close/>
              </a:path>
            </a:pathLst>
          </a:custGeom>
          <a:blipFill>
            <a:blip r:embed="rId2"/>
            <a:stretch>
              <a:fillRect l="0" t="0" r="0" b="0"/>
            </a:stretch>
          </a:blipFill>
        </p:spPr>
      </p:sp>
      <p:grpSp>
        <p:nvGrpSpPr>
          <p:cNvPr name="Group 3" id="3"/>
          <p:cNvGrpSpPr/>
          <p:nvPr/>
        </p:nvGrpSpPr>
        <p:grpSpPr>
          <a:xfrm rot="0">
            <a:off x="8408542" y="7129869"/>
            <a:ext cx="7694171" cy="2315842"/>
            <a:chOff x="0" y="0"/>
            <a:chExt cx="1900678" cy="572079"/>
          </a:xfrm>
        </p:grpSpPr>
        <p:sp>
          <p:nvSpPr>
            <p:cNvPr name="Freeform 4" id="4"/>
            <p:cNvSpPr/>
            <p:nvPr/>
          </p:nvSpPr>
          <p:spPr>
            <a:xfrm flipH="false" flipV="false" rot="0">
              <a:off x="0" y="0"/>
              <a:ext cx="1900678" cy="572079"/>
            </a:xfrm>
            <a:custGeom>
              <a:avLst/>
              <a:gdLst/>
              <a:ahLst/>
              <a:cxnLst/>
              <a:rect r="r" b="b" t="t" l="l"/>
              <a:pathLst>
                <a:path h="572079" w="1900678">
                  <a:moveTo>
                    <a:pt x="1697478" y="0"/>
                  </a:moveTo>
                  <a:cubicBezTo>
                    <a:pt x="1809702" y="0"/>
                    <a:pt x="1900678" y="128064"/>
                    <a:pt x="1900678" y="286039"/>
                  </a:cubicBezTo>
                  <a:cubicBezTo>
                    <a:pt x="1900678" y="444014"/>
                    <a:pt x="1809702" y="572079"/>
                    <a:pt x="1697478" y="572079"/>
                  </a:cubicBezTo>
                  <a:lnTo>
                    <a:pt x="203200" y="572079"/>
                  </a:lnTo>
                  <a:cubicBezTo>
                    <a:pt x="90976" y="572079"/>
                    <a:pt x="0" y="444014"/>
                    <a:pt x="0" y="286039"/>
                  </a:cubicBezTo>
                  <a:cubicBezTo>
                    <a:pt x="0" y="128064"/>
                    <a:pt x="90976" y="0"/>
                    <a:pt x="203200" y="0"/>
                  </a:cubicBezTo>
                  <a:close/>
                </a:path>
              </a:pathLst>
            </a:custGeom>
            <a:solidFill>
              <a:srgbClr val="0F4662"/>
            </a:solidFill>
          </p:spPr>
        </p:sp>
        <p:sp>
          <p:nvSpPr>
            <p:cNvPr name="TextBox 5" id="5"/>
            <p:cNvSpPr txBox="true"/>
            <p:nvPr/>
          </p:nvSpPr>
          <p:spPr>
            <a:xfrm>
              <a:off x="0" y="-47625"/>
              <a:ext cx="1900678" cy="619704"/>
            </a:xfrm>
            <a:prstGeom prst="rect">
              <a:avLst/>
            </a:prstGeom>
          </p:spPr>
          <p:txBody>
            <a:bodyPr anchor="ctr" rtlCol="false" tIns="50800" lIns="50800" bIns="50800" rIns="50800"/>
            <a:lstStyle/>
            <a:p>
              <a:pPr algn="ctr">
                <a:lnSpc>
                  <a:spcPts val="3272"/>
                </a:lnSpc>
              </a:pPr>
              <a:r>
                <a:rPr lang="en-US" sz="2337" u="sng">
                  <a:solidFill>
                    <a:srgbClr val="FFFFFF"/>
                  </a:solidFill>
                  <a:latin typeface="Canva Sans"/>
                  <a:ea typeface="Canva Sans"/>
                  <a:cs typeface="Canva Sans"/>
                  <a:sym typeface="Canva Sans"/>
                  <a:hlinkClick r:id="rId3" tooltip="https://colab.research.google.com/drive/1TGwZXRQxxOZuHYt5VuDCR1FRAjR0LHvR?usp=sharing"/>
                </a:rPr>
                <a:t>https://colab.research.google.com/drive/1TGwZXRQxxOZuHYt5VuDCR1FRAjR0LHvR?usp=sharing</a:t>
              </a:r>
            </a:p>
          </p:txBody>
        </p:sp>
      </p:grpSp>
      <p:sp>
        <p:nvSpPr>
          <p:cNvPr name="TextBox 6" id="6"/>
          <p:cNvSpPr txBox="true"/>
          <p:nvPr/>
        </p:nvSpPr>
        <p:spPr>
          <a:xfrm rot="0">
            <a:off x="717017" y="542559"/>
            <a:ext cx="6544151"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ormorant Garamond Bold"/>
                <a:ea typeface="Cormorant Garamond Bold"/>
                <a:cs typeface="Cormorant Garamond Bold"/>
                <a:sym typeface="Cormorant Garamond Bold"/>
              </a:rPr>
              <a:t>THANKYOU</a:t>
            </a:r>
          </a:p>
        </p:txBody>
      </p:sp>
      <p:sp>
        <p:nvSpPr>
          <p:cNvPr name="TextBox 7" id="7"/>
          <p:cNvSpPr txBox="true"/>
          <p:nvPr/>
        </p:nvSpPr>
        <p:spPr>
          <a:xfrm rot="0">
            <a:off x="747383" y="3203429"/>
            <a:ext cx="6483418" cy="3794416"/>
          </a:xfrm>
          <a:prstGeom prst="rect">
            <a:avLst/>
          </a:prstGeom>
        </p:spPr>
        <p:txBody>
          <a:bodyPr anchor="t" rtlCol="false" tIns="0" lIns="0" bIns="0" rIns="0">
            <a:spAutoFit/>
          </a:bodyPr>
          <a:lstStyle/>
          <a:p>
            <a:pPr algn="ctr">
              <a:lnSpc>
                <a:spcPts val="6036"/>
              </a:lnSpc>
            </a:pPr>
            <a:r>
              <a:rPr lang="en-US" sz="4312" b="true">
                <a:solidFill>
                  <a:srgbClr val="000000"/>
                </a:solidFill>
                <a:latin typeface="Cormorant Garamond Bold"/>
                <a:ea typeface="Cormorant Garamond Bold"/>
                <a:cs typeface="Cormorant Garamond Bold"/>
                <a:sym typeface="Cormorant Garamond Bold"/>
              </a:rPr>
              <a:t>Done By</a:t>
            </a:r>
          </a:p>
          <a:p>
            <a:pPr algn="ctr">
              <a:lnSpc>
                <a:spcPts val="6036"/>
              </a:lnSpc>
            </a:pPr>
            <a:r>
              <a:rPr lang="en-US" sz="4312">
                <a:solidFill>
                  <a:srgbClr val="000000"/>
                </a:solidFill>
                <a:latin typeface="Cormorant Garamond"/>
                <a:ea typeface="Cormorant Garamond"/>
                <a:cs typeface="Cormorant Garamond"/>
                <a:sym typeface="Cormorant Garamond"/>
              </a:rPr>
              <a:t>Sravan kumar</a:t>
            </a:r>
            <a:r>
              <a:rPr lang="en-US" sz="4312" b="true">
                <a:solidFill>
                  <a:srgbClr val="000000"/>
                </a:solidFill>
                <a:latin typeface="Cormorant Garamond Bold"/>
                <a:ea typeface="Cormorant Garamond Bold"/>
                <a:cs typeface="Cormorant Garamond Bold"/>
                <a:sym typeface="Cormorant Garamond Bold"/>
              </a:rPr>
              <a:t>(107222546009)</a:t>
            </a:r>
          </a:p>
          <a:p>
            <a:pPr algn="ctr">
              <a:lnSpc>
                <a:spcPts val="6036"/>
              </a:lnSpc>
            </a:pPr>
            <a:r>
              <a:rPr lang="en-US" sz="4312">
                <a:solidFill>
                  <a:srgbClr val="000000"/>
                </a:solidFill>
                <a:latin typeface="Cormorant Garamond"/>
                <a:ea typeface="Cormorant Garamond"/>
                <a:cs typeface="Cormorant Garamond"/>
                <a:sym typeface="Cormorant Garamond"/>
              </a:rPr>
              <a:t>Vamshi</a:t>
            </a:r>
            <a:r>
              <a:rPr lang="en-US" sz="4312" b="true">
                <a:solidFill>
                  <a:srgbClr val="000000"/>
                </a:solidFill>
                <a:latin typeface="Cormorant Garamond Bold"/>
                <a:ea typeface="Cormorant Garamond Bold"/>
                <a:cs typeface="Cormorant Garamond Bold"/>
                <a:sym typeface="Cormorant Garamond Bold"/>
              </a:rPr>
              <a:t>(107222546010)</a:t>
            </a:r>
          </a:p>
          <a:p>
            <a:pPr algn="ctr">
              <a:lnSpc>
                <a:spcPts val="6036"/>
              </a:lnSpc>
            </a:pPr>
            <a:r>
              <a:rPr lang="en-US" sz="4312">
                <a:solidFill>
                  <a:srgbClr val="000000"/>
                </a:solidFill>
                <a:latin typeface="Cormorant Garamond"/>
                <a:ea typeface="Cormorant Garamond"/>
                <a:cs typeface="Cormorant Garamond"/>
                <a:sym typeface="Cormorant Garamond"/>
              </a:rPr>
              <a:t>Srivani</a:t>
            </a:r>
            <a:r>
              <a:rPr lang="en-US" sz="4312" b="true">
                <a:solidFill>
                  <a:srgbClr val="000000"/>
                </a:solidFill>
                <a:latin typeface="Cormorant Garamond Bold"/>
                <a:ea typeface="Cormorant Garamond Bold"/>
                <a:cs typeface="Cormorant Garamond Bold"/>
                <a:sym typeface="Cormorant Garamond Bold"/>
              </a:rPr>
              <a:t> (107222546011)</a:t>
            </a:r>
          </a:p>
          <a:p>
            <a:pPr algn="ctr">
              <a:lnSpc>
                <a:spcPts val="6036"/>
              </a:lnSpc>
              <a:spcBef>
                <a:spcPct val="0"/>
              </a:spcBef>
            </a:pPr>
            <a:r>
              <a:rPr lang="en-US" sz="4312">
                <a:solidFill>
                  <a:srgbClr val="000000"/>
                </a:solidFill>
                <a:latin typeface="Cormorant Garamond"/>
                <a:ea typeface="Cormorant Garamond"/>
                <a:cs typeface="Cormorant Garamond"/>
                <a:sym typeface="Cormorant Garamond"/>
              </a:rPr>
              <a:t>Nithin chandra</a:t>
            </a:r>
            <a:r>
              <a:rPr lang="en-US" b="true" sz="4312">
                <a:solidFill>
                  <a:srgbClr val="000000"/>
                </a:solidFill>
                <a:latin typeface="Cormorant Garamond Bold"/>
                <a:ea typeface="Cormorant Garamond Bold"/>
                <a:cs typeface="Cormorant Garamond Bold"/>
                <a:sym typeface="Cormorant Garamond Bold"/>
              </a:rPr>
              <a:t> (107222546012)</a:t>
            </a:r>
          </a:p>
        </p:txBody>
      </p:sp>
      <p:sp>
        <p:nvSpPr>
          <p:cNvPr name="TextBox 8" id="8"/>
          <p:cNvSpPr txBox="true"/>
          <p:nvPr/>
        </p:nvSpPr>
        <p:spPr>
          <a:xfrm rot="0">
            <a:off x="10276571" y="233947"/>
            <a:ext cx="3958114" cy="2644780"/>
          </a:xfrm>
          <a:prstGeom prst="rect">
            <a:avLst/>
          </a:prstGeom>
        </p:spPr>
        <p:txBody>
          <a:bodyPr anchor="t" rtlCol="false" tIns="0" lIns="0" bIns="0" rIns="0">
            <a:spAutoFit/>
          </a:bodyPr>
          <a:lstStyle/>
          <a:p>
            <a:pPr algn="ctr">
              <a:lnSpc>
                <a:spcPts val="9179"/>
              </a:lnSpc>
            </a:pPr>
            <a:r>
              <a:rPr lang="en-US" b="true" sz="5399" i="true">
                <a:solidFill>
                  <a:srgbClr val="000000"/>
                </a:solidFill>
                <a:latin typeface="Cormorant Garamond Bold Italics"/>
                <a:ea typeface="Cormorant Garamond Bold Italics"/>
                <a:cs typeface="Cormorant Garamond Bold Italics"/>
                <a:sym typeface="Cormorant Garamond Bold Italics"/>
              </a:rPr>
              <a:t>Colab Notebook</a:t>
            </a:r>
          </a:p>
          <a:p>
            <a:pPr algn="ctr">
              <a:lnSpc>
                <a:spcPts val="12919"/>
              </a:lnSpc>
              <a:spcBef>
                <a:spcPct val="0"/>
              </a:spcBef>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778903" y="1978806"/>
            <a:ext cx="16230600" cy="6938796"/>
          </a:xfrm>
          <a:custGeom>
            <a:avLst/>
            <a:gdLst/>
            <a:ahLst/>
            <a:cxnLst/>
            <a:rect r="r" b="b" t="t" l="l"/>
            <a:pathLst>
              <a:path h="6938796" w="16230600">
                <a:moveTo>
                  <a:pt x="0" y="0"/>
                </a:moveTo>
                <a:lnTo>
                  <a:pt x="16230600" y="0"/>
                </a:lnTo>
                <a:lnTo>
                  <a:pt x="16230600" y="6938796"/>
                </a:lnTo>
                <a:lnTo>
                  <a:pt x="0" y="6938796"/>
                </a:lnTo>
                <a:lnTo>
                  <a:pt x="0" y="0"/>
                </a:lnTo>
                <a:close/>
              </a:path>
            </a:pathLst>
          </a:custGeom>
          <a:blipFill>
            <a:blip r:embed="rId2"/>
            <a:stretch>
              <a:fillRect l="0" t="0" r="0" b="0"/>
            </a:stretch>
          </a:blipFill>
        </p:spPr>
      </p:sp>
      <p:sp>
        <p:nvSpPr>
          <p:cNvPr name="TextBox 3" id="3"/>
          <p:cNvSpPr txBox="true"/>
          <p:nvPr/>
        </p:nvSpPr>
        <p:spPr>
          <a:xfrm rot="0">
            <a:off x="0" y="88897"/>
            <a:ext cx="16230600" cy="1517656"/>
          </a:xfrm>
          <a:prstGeom prst="rect">
            <a:avLst/>
          </a:prstGeom>
        </p:spPr>
        <p:txBody>
          <a:bodyPr anchor="t" rtlCol="false" tIns="0" lIns="0" bIns="0" rIns="0">
            <a:spAutoFit/>
          </a:bodyPr>
          <a:lstStyle/>
          <a:p>
            <a:pPr algn="ctr">
              <a:lnSpc>
                <a:spcPts val="12919"/>
              </a:lnSpc>
              <a:spcBef>
                <a:spcPct val="0"/>
              </a:spcBef>
            </a:pPr>
            <a:r>
              <a:rPr lang="en-US" b="true" sz="7599" i="true">
                <a:solidFill>
                  <a:srgbClr val="000000"/>
                </a:solidFill>
                <a:latin typeface="Cormorant Garamond Bold Italics"/>
                <a:ea typeface="Cormorant Garamond Bold Italics"/>
                <a:cs typeface="Cormorant Garamond Bold Italics"/>
                <a:sym typeface="Cormorant Garamond Bold Italics"/>
              </a:rPr>
              <a:t>Appendix</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282961" y="714009"/>
            <a:ext cx="5423643" cy="7127947"/>
          </a:xfrm>
          <a:custGeom>
            <a:avLst/>
            <a:gdLst/>
            <a:ahLst/>
            <a:cxnLst/>
            <a:rect r="r" b="b" t="t" l="l"/>
            <a:pathLst>
              <a:path h="7127947" w="5423643">
                <a:moveTo>
                  <a:pt x="0" y="0"/>
                </a:moveTo>
                <a:lnTo>
                  <a:pt x="5423643" y="0"/>
                </a:lnTo>
                <a:lnTo>
                  <a:pt x="5423643" y="7127947"/>
                </a:lnTo>
                <a:lnTo>
                  <a:pt x="0" y="7127947"/>
                </a:lnTo>
                <a:lnTo>
                  <a:pt x="0" y="0"/>
                </a:lnTo>
                <a:close/>
              </a:path>
            </a:pathLst>
          </a:custGeom>
          <a:blipFill>
            <a:blip r:embed="rId2"/>
            <a:stretch>
              <a:fillRect l="0" t="0" r="0" b="0"/>
            </a:stretch>
          </a:blipFill>
        </p:spPr>
      </p:sp>
      <p:sp>
        <p:nvSpPr>
          <p:cNvPr name="Freeform 3" id="3"/>
          <p:cNvSpPr/>
          <p:nvPr/>
        </p:nvSpPr>
        <p:spPr>
          <a:xfrm flipH="false" flipV="false" rot="0">
            <a:off x="6331956" y="199824"/>
            <a:ext cx="5288687" cy="9058476"/>
          </a:xfrm>
          <a:custGeom>
            <a:avLst/>
            <a:gdLst/>
            <a:ahLst/>
            <a:cxnLst/>
            <a:rect r="r" b="b" t="t" l="l"/>
            <a:pathLst>
              <a:path h="9058476" w="5288687">
                <a:moveTo>
                  <a:pt x="0" y="0"/>
                </a:moveTo>
                <a:lnTo>
                  <a:pt x="5288687" y="0"/>
                </a:lnTo>
                <a:lnTo>
                  <a:pt x="5288687" y="9058476"/>
                </a:lnTo>
                <a:lnTo>
                  <a:pt x="0" y="9058476"/>
                </a:lnTo>
                <a:lnTo>
                  <a:pt x="0" y="0"/>
                </a:lnTo>
                <a:close/>
              </a:path>
            </a:pathLst>
          </a:custGeom>
          <a:blipFill>
            <a:blip r:embed="rId3"/>
            <a:stretch>
              <a:fillRect l="0" t="0" r="-429" b="0"/>
            </a:stretch>
          </a:blipFill>
        </p:spPr>
      </p:sp>
      <p:sp>
        <p:nvSpPr>
          <p:cNvPr name="Freeform 4" id="4"/>
          <p:cNvSpPr/>
          <p:nvPr/>
        </p:nvSpPr>
        <p:spPr>
          <a:xfrm flipH="false" flipV="false" rot="0">
            <a:off x="12249293" y="1432442"/>
            <a:ext cx="5640551" cy="7089738"/>
          </a:xfrm>
          <a:custGeom>
            <a:avLst/>
            <a:gdLst/>
            <a:ahLst/>
            <a:cxnLst/>
            <a:rect r="r" b="b" t="t" l="l"/>
            <a:pathLst>
              <a:path h="7089738" w="5640551">
                <a:moveTo>
                  <a:pt x="0" y="0"/>
                </a:moveTo>
                <a:lnTo>
                  <a:pt x="5640551" y="0"/>
                </a:lnTo>
                <a:lnTo>
                  <a:pt x="5640551" y="7089738"/>
                </a:lnTo>
                <a:lnTo>
                  <a:pt x="0" y="7089738"/>
                </a:lnTo>
                <a:lnTo>
                  <a:pt x="0" y="0"/>
                </a:lnTo>
                <a:close/>
              </a:path>
            </a:pathLst>
          </a:custGeom>
          <a:blipFill>
            <a:blip r:embed="rId4"/>
            <a:stretch>
              <a:fillRect l="0" t="0" r="0" b="0"/>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533620" y="1684924"/>
            <a:ext cx="7778250" cy="5787432"/>
          </a:xfrm>
          <a:custGeom>
            <a:avLst/>
            <a:gdLst/>
            <a:ahLst/>
            <a:cxnLst/>
            <a:rect r="r" b="b" t="t" l="l"/>
            <a:pathLst>
              <a:path h="5787432" w="7778250">
                <a:moveTo>
                  <a:pt x="0" y="0"/>
                </a:moveTo>
                <a:lnTo>
                  <a:pt x="7778250" y="0"/>
                </a:lnTo>
                <a:lnTo>
                  <a:pt x="7778250" y="5787432"/>
                </a:lnTo>
                <a:lnTo>
                  <a:pt x="0" y="5787432"/>
                </a:lnTo>
                <a:lnTo>
                  <a:pt x="0" y="0"/>
                </a:lnTo>
                <a:close/>
              </a:path>
            </a:pathLst>
          </a:custGeom>
          <a:blipFill>
            <a:blip r:embed="rId2"/>
            <a:stretch>
              <a:fillRect l="0" t="0" r="0" b="0"/>
            </a:stretch>
          </a:blipFill>
        </p:spPr>
      </p:sp>
      <p:sp>
        <p:nvSpPr>
          <p:cNvPr name="Freeform 3" id="3"/>
          <p:cNvSpPr/>
          <p:nvPr/>
        </p:nvSpPr>
        <p:spPr>
          <a:xfrm flipH="false" flipV="false" rot="0">
            <a:off x="9144000" y="1684924"/>
            <a:ext cx="8240147" cy="6111594"/>
          </a:xfrm>
          <a:custGeom>
            <a:avLst/>
            <a:gdLst/>
            <a:ahLst/>
            <a:cxnLst/>
            <a:rect r="r" b="b" t="t" l="l"/>
            <a:pathLst>
              <a:path h="6111594" w="8240147">
                <a:moveTo>
                  <a:pt x="0" y="0"/>
                </a:moveTo>
                <a:lnTo>
                  <a:pt x="8240147" y="0"/>
                </a:lnTo>
                <a:lnTo>
                  <a:pt x="8240147" y="6111595"/>
                </a:lnTo>
                <a:lnTo>
                  <a:pt x="0" y="6111595"/>
                </a:lnTo>
                <a:lnTo>
                  <a:pt x="0" y="0"/>
                </a:lnTo>
                <a:close/>
              </a:path>
            </a:pathLst>
          </a:custGeom>
          <a:blipFill>
            <a:blip r:embed="rId3"/>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5609036" y="714009"/>
            <a:ext cx="6734252" cy="8689357"/>
          </a:xfrm>
          <a:custGeom>
            <a:avLst/>
            <a:gdLst/>
            <a:ahLst/>
            <a:cxnLst/>
            <a:rect r="r" b="b" t="t" l="l"/>
            <a:pathLst>
              <a:path h="8689357" w="6734252">
                <a:moveTo>
                  <a:pt x="0" y="0"/>
                </a:moveTo>
                <a:lnTo>
                  <a:pt x="6734251" y="0"/>
                </a:lnTo>
                <a:lnTo>
                  <a:pt x="6734251" y="8689357"/>
                </a:lnTo>
                <a:lnTo>
                  <a:pt x="0" y="8689357"/>
                </a:lnTo>
                <a:lnTo>
                  <a:pt x="0" y="0"/>
                </a:lnTo>
                <a:close/>
              </a:path>
            </a:pathLst>
          </a:custGeom>
          <a:blipFill>
            <a:blip r:embed="rId2"/>
            <a:stretch>
              <a:fillRect l="0" t="0" r="0"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714009"/>
            <a:ext cx="7202542" cy="8324080"/>
          </a:xfrm>
          <a:custGeom>
            <a:avLst/>
            <a:gdLst/>
            <a:ahLst/>
            <a:cxnLst/>
            <a:rect r="r" b="b" t="t" l="l"/>
            <a:pathLst>
              <a:path h="8324080" w="7202542">
                <a:moveTo>
                  <a:pt x="0" y="0"/>
                </a:moveTo>
                <a:lnTo>
                  <a:pt x="7202542" y="0"/>
                </a:lnTo>
                <a:lnTo>
                  <a:pt x="7202542" y="8324081"/>
                </a:lnTo>
                <a:lnTo>
                  <a:pt x="0" y="8324081"/>
                </a:lnTo>
                <a:lnTo>
                  <a:pt x="0" y="0"/>
                </a:lnTo>
                <a:close/>
              </a:path>
            </a:pathLst>
          </a:custGeom>
          <a:blipFill>
            <a:blip r:embed="rId2"/>
            <a:stretch>
              <a:fillRect l="0" t="0" r="0" b="0"/>
            </a:stretch>
          </a:blipFill>
        </p:spPr>
      </p:sp>
      <p:sp>
        <p:nvSpPr>
          <p:cNvPr name="Freeform 3" id="3"/>
          <p:cNvSpPr/>
          <p:nvPr/>
        </p:nvSpPr>
        <p:spPr>
          <a:xfrm flipH="false" flipV="false" rot="0">
            <a:off x="9371536" y="506425"/>
            <a:ext cx="5165657" cy="8531665"/>
          </a:xfrm>
          <a:custGeom>
            <a:avLst/>
            <a:gdLst/>
            <a:ahLst/>
            <a:cxnLst/>
            <a:rect r="r" b="b" t="t" l="l"/>
            <a:pathLst>
              <a:path h="8531665" w="5165657">
                <a:moveTo>
                  <a:pt x="0" y="0"/>
                </a:moveTo>
                <a:lnTo>
                  <a:pt x="5165656" y="0"/>
                </a:lnTo>
                <a:lnTo>
                  <a:pt x="5165656" y="8531665"/>
                </a:lnTo>
                <a:lnTo>
                  <a:pt x="0" y="8531665"/>
                </a:lnTo>
                <a:lnTo>
                  <a:pt x="0" y="0"/>
                </a:lnTo>
                <a:close/>
              </a:path>
            </a:pathLst>
          </a:custGeom>
          <a:blipFill>
            <a:blip r:embed="rId3"/>
            <a:stretch>
              <a:fillRect l="0" t="0" r="0" b="0"/>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1320158" y="714009"/>
            <a:ext cx="5894968" cy="8296220"/>
          </a:xfrm>
          <a:custGeom>
            <a:avLst/>
            <a:gdLst/>
            <a:ahLst/>
            <a:cxnLst/>
            <a:rect r="r" b="b" t="t" l="l"/>
            <a:pathLst>
              <a:path h="8296220" w="5894968">
                <a:moveTo>
                  <a:pt x="0" y="0"/>
                </a:moveTo>
                <a:lnTo>
                  <a:pt x="5894968" y="0"/>
                </a:lnTo>
                <a:lnTo>
                  <a:pt x="5894968" y="8296221"/>
                </a:lnTo>
                <a:lnTo>
                  <a:pt x="0" y="8296221"/>
                </a:lnTo>
                <a:lnTo>
                  <a:pt x="0" y="0"/>
                </a:lnTo>
                <a:close/>
              </a:path>
            </a:pathLst>
          </a:custGeom>
          <a:blipFill>
            <a:blip r:embed="rId2"/>
            <a:stretch>
              <a:fillRect l="0" t="0" r="0" b="0"/>
            </a:stretch>
          </a:blipFill>
        </p:spPr>
      </p:sp>
      <p:sp>
        <p:nvSpPr>
          <p:cNvPr name="Freeform 3" id="3"/>
          <p:cNvSpPr/>
          <p:nvPr/>
        </p:nvSpPr>
        <p:spPr>
          <a:xfrm flipH="false" flipV="false" rot="0">
            <a:off x="9694831" y="651310"/>
            <a:ext cx="5238674" cy="8358919"/>
          </a:xfrm>
          <a:custGeom>
            <a:avLst/>
            <a:gdLst/>
            <a:ahLst/>
            <a:cxnLst/>
            <a:rect r="r" b="b" t="t" l="l"/>
            <a:pathLst>
              <a:path h="8358919" w="5238674">
                <a:moveTo>
                  <a:pt x="0" y="0"/>
                </a:moveTo>
                <a:lnTo>
                  <a:pt x="5238673" y="0"/>
                </a:lnTo>
                <a:lnTo>
                  <a:pt x="5238673" y="8358920"/>
                </a:lnTo>
                <a:lnTo>
                  <a:pt x="0" y="8358920"/>
                </a:lnTo>
                <a:lnTo>
                  <a:pt x="0" y="0"/>
                </a:lnTo>
                <a:close/>
              </a:path>
            </a:pathLst>
          </a:custGeom>
          <a:blipFill>
            <a:blip r:embed="rId3"/>
            <a:stretch>
              <a:fillRect l="0" t="0" r="0" b="0"/>
            </a:stretch>
          </a:blipFill>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1451601" y="1028700"/>
            <a:ext cx="5824508" cy="7664344"/>
          </a:xfrm>
          <a:custGeom>
            <a:avLst/>
            <a:gdLst/>
            <a:ahLst/>
            <a:cxnLst/>
            <a:rect r="r" b="b" t="t" l="l"/>
            <a:pathLst>
              <a:path h="7664344" w="5824508">
                <a:moveTo>
                  <a:pt x="0" y="0"/>
                </a:moveTo>
                <a:lnTo>
                  <a:pt x="5824508" y="0"/>
                </a:lnTo>
                <a:lnTo>
                  <a:pt x="5824508" y="7664344"/>
                </a:lnTo>
                <a:lnTo>
                  <a:pt x="0" y="7664344"/>
                </a:lnTo>
                <a:lnTo>
                  <a:pt x="0" y="0"/>
                </a:lnTo>
                <a:close/>
              </a:path>
            </a:pathLst>
          </a:custGeom>
          <a:blipFill>
            <a:blip r:embed="rId2"/>
            <a:stretch>
              <a:fillRect l="0" t="0" r="0" b="0"/>
            </a:stretch>
          </a:blipFill>
        </p:spPr>
      </p:sp>
      <p:sp>
        <p:nvSpPr>
          <p:cNvPr name="Freeform 3" id="3"/>
          <p:cNvSpPr/>
          <p:nvPr/>
        </p:nvSpPr>
        <p:spPr>
          <a:xfrm flipH="false" flipV="false" rot="0">
            <a:off x="9144000" y="817397"/>
            <a:ext cx="5160816" cy="8086949"/>
          </a:xfrm>
          <a:custGeom>
            <a:avLst/>
            <a:gdLst/>
            <a:ahLst/>
            <a:cxnLst/>
            <a:rect r="r" b="b" t="t" l="l"/>
            <a:pathLst>
              <a:path h="8086949" w="5160816">
                <a:moveTo>
                  <a:pt x="0" y="0"/>
                </a:moveTo>
                <a:lnTo>
                  <a:pt x="5160816" y="0"/>
                </a:lnTo>
                <a:lnTo>
                  <a:pt x="5160816" y="8086949"/>
                </a:lnTo>
                <a:lnTo>
                  <a:pt x="0" y="8086949"/>
                </a:lnTo>
                <a:lnTo>
                  <a:pt x="0" y="0"/>
                </a:lnTo>
                <a:close/>
              </a:path>
            </a:pathLst>
          </a:custGeom>
          <a:blipFill>
            <a:blip r:embed="rId3"/>
            <a:stretch>
              <a:fillRect l="0" t="0" r="0" b="0"/>
            </a:stretch>
          </a:blipFill>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TextBox 2" id="2"/>
          <p:cNvSpPr txBox="true"/>
          <p:nvPr/>
        </p:nvSpPr>
        <p:spPr>
          <a:xfrm rot="0">
            <a:off x="3442710" y="3369664"/>
            <a:ext cx="11402580" cy="3185722"/>
          </a:xfrm>
          <a:prstGeom prst="rect">
            <a:avLst/>
          </a:prstGeom>
        </p:spPr>
        <p:txBody>
          <a:bodyPr anchor="t" rtlCol="false" tIns="0" lIns="0" bIns="0" rIns="0">
            <a:spAutoFit/>
          </a:bodyPr>
          <a:lstStyle/>
          <a:p>
            <a:pPr algn="ctr" marL="0" indent="0" lvl="0">
              <a:lnSpc>
                <a:spcPts val="26009"/>
              </a:lnSpc>
              <a:spcBef>
                <a:spcPct val="0"/>
              </a:spcBef>
            </a:pPr>
            <a:r>
              <a:rPr lang="en-US" b="true" sz="18577" i="true">
                <a:solidFill>
                  <a:srgbClr val="0F4662"/>
                </a:solidFill>
                <a:latin typeface="Cormorant Garamond Bold Italics"/>
                <a:ea typeface="Cormorant Garamond Bold Italics"/>
                <a:cs typeface="Cormorant Garamond Bold Italics"/>
                <a:sym typeface="Cormorant Garamond Bold Italics"/>
              </a:rPr>
              <a:t>Thank you</a:t>
            </a:r>
          </a:p>
        </p:txBody>
      </p:sp>
      <p:sp>
        <p:nvSpPr>
          <p:cNvPr name="AutoShape 3" id="3"/>
          <p:cNvSpPr/>
          <p:nvPr/>
        </p:nvSpPr>
        <p:spPr>
          <a:xfrm>
            <a:off x="5897880" y="2215083"/>
            <a:ext cx="6492240" cy="0"/>
          </a:xfrm>
          <a:prstGeom prst="line">
            <a:avLst/>
          </a:prstGeom>
          <a:ln cap="flat" w="76200">
            <a:solidFill>
              <a:srgbClr val="0F4662"/>
            </a:solidFill>
            <a:prstDash val="solid"/>
            <a:headEnd type="none" len="sm" w="sm"/>
            <a:tailEnd type="none" len="sm" w="sm"/>
          </a:ln>
        </p:spPr>
      </p:sp>
      <p:sp>
        <p:nvSpPr>
          <p:cNvPr name="Freeform 4" id="4"/>
          <p:cNvSpPr/>
          <p:nvPr/>
        </p:nvSpPr>
        <p:spPr>
          <a:xfrm flipH="false" flipV="false" rot="0">
            <a:off x="8304001" y="1116666"/>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5897880" y="8159883"/>
            <a:ext cx="6492240" cy="0"/>
          </a:xfrm>
          <a:prstGeom prst="line">
            <a:avLst/>
          </a:prstGeom>
          <a:ln cap="flat" w="76200">
            <a:solidFill>
              <a:srgbClr val="0F4662"/>
            </a:solidFill>
            <a:prstDash val="solid"/>
            <a:headEnd type="none" len="sm" w="sm"/>
            <a:tailEnd type="none" len="sm" w="sm"/>
          </a:ln>
        </p:spPr>
      </p:sp>
      <p:sp>
        <p:nvSpPr>
          <p:cNvPr name="Freeform 6" id="6"/>
          <p:cNvSpPr/>
          <p:nvPr/>
        </p:nvSpPr>
        <p:spPr>
          <a:xfrm flipH="false" flipV="false" rot="0">
            <a:off x="8304001" y="9008400"/>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grpSp>
        <p:nvGrpSpPr>
          <p:cNvPr name="Group 2" id="2"/>
          <p:cNvGrpSpPr/>
          <p:nvPr/>
        </p:nvGrpSpPr>
        <p:grpSpPr>
          <a:xfrm rot="0">
            <a:off x="14093893" y="15849"/>
            <a:ext cx="4194107" cy="10271151"/>
            <a:chOff x="0" y="0"/>
            <a:chExt cx="1104621" cy="2705159"/>
          </a:xfrm>
        </p:grpSpPr>
        <p:sp>
          <p:nvSpPr>
            <p:cNvPr name="Freeform 3" id="3"/>
            <p:cNvSpPr/>
            <p:nvPr/>
          </p:nvSpPr>
          <p:spPr>
            <a:xfrm flipH="false" flipV="false" rot="0">
              <a:off x="0" y="0"/>
              <a:ext cx="1104621" cy="2705159"/>
            </a:xfrm>
            <a:custGeom>
              <a:avLst/>
              <a:gdLst/>
              <a:ahLst/>
              <a:cxnLst/>
              <a:rect r="r" b="b" t="t" l="l"/>
              <a:pathLst>
                <a:path h="2705159" w="1104621">
                  <a:moveTo>
                    <a:pt x="0" y="0"/>
                  </a:moveTo>
                  <a:lnTo>
                    <a:pt x="1104621" y="0"/>
                  </a:lnTo>
                  <a:lnTo>
                    <a:pt x="1104621" y="2705159"/>
                  </a:lnTo>
                  <a:lnTo>
                    <a:pt x="0" y="2705159"/>
                  </a:lnTo>
                  <a:close/>
                </a:path>
              </a:pathLst>
            </a:custGeom>
            <a:solidFill>
              <a:srgbClr val="7994A0"/>
            </a:solidFill>
          </p:spPr>
        </p:sp>
        <p:sp>
          <p:nvSpPr>
            <p:cNvPr name="TextBox 4" id="4"/>
            <p:cNvSpPr txBox="true"/>
            <p:nvPr/>
          </p:nvSpPr>
          <p:spPr>
            <a:xfrm>
              <a:off x="0" y="-47625"/>
              <a:ext cx="1104621" cy="2752784"/>
            </a:xfrm>
            <a:prstGeom prst="rect">
              <a:avLst/>
            </a:prstGeom>
          </p:spPr>
          <p:txBody>
            <a:bodyPr anchor="ctr" rtlCol="false" tIns="50800" lIns="50800" bIns="50800" rIns="50800"/>
            <a:lstStyle/>
            <a:p>
              <a:pPr algn="ctr">
                <a:lnSpc>
                  <a:spcPts val="3693"/>
                </a:lnSpc>
              </a:pPr>
            </a:p>
          </p:txBody>
        </p:sp>
      </p:grpSp>
      <p:sp>
        <p:nvSpPr>
          <p:cNvPr name="Freeform 5" id="5"/>
          <p:cNvSpPr/>
          <p:nvPr/>
        </p:nvSpPr>
        <p:spPr>
          <a:xfrm flipH="false" flipV="false" rot="0">
            <a:off x="9942058" y="1502960"/>
            <a:ext cx="6849612" cy="6849612"/>
          </a:xfrm>
          <a:custGeom>
            <a:avLst/>
            <a:gdLst/>
            <a:ahLst/>
            <a:cxnLst/>
            <a:rect r="r" b="b" t="t" l="l"/>
            <a:pathLst>
              <a:path h="6849612" w="6849612">
                <a:moveTo>
                  <a:pt x="0" y="0"/>
                </a:moveTo>
                <a:lnTo>
                  <a:pt x="6849612" y="0"/>
                </a:lnTo>
                <a:lnTo>
                  <a:pt x="6849612" y="6849612"/>
                </a:lnTo>
                <a:lnTo>
                  <a:pt x="0" y="6849612"/>
                </a:lnTo>
                <a:lnTo>
                  <a:pt x="0" y="0"/>
                </a:lnTo>
                <a:close/>
              </a:path>
            </a:pathLst>
          </a:custGeom>
          <a:blipFill>
            <a:blip r:embed="rId2"/>
            <a:stretch>
              <a:fillRect l="0" t="0" r="0" b="0"/>
            </a:stretch>
          </a:blipFill>
        </p:spPr>
      </p:sp>
      <p:sp>
        <p:nvSpPr>
          <p:cNvPr name="TextBox 6" id="6"/>
          <p:cNvSpPr txBox="true"/>
          <p:nvPr/>
        </p:nvSpPr>
        <p:spPr>
          <a:xfrm rot="0">
            <a:off x="1028700" y="580659"/>
            <a:ext cx="6938067" cy="2299830"/>
          </a:xfrm>
          <a:prstGeom prst="rect">
            <a:avLst/>
          </a:prstGeom>
        </p:spPr>
        <p:txBody>
          <a:bodyPr anchor="t" rtlCol="false" tIns="0" lIns="0" bIns="0" rIns="0">
            <a:spAutoFit/>
          </a:bodyPr>
          <a:lstStyle/>
          <a:p>
            <a:pPr algn="l">
              <a:lnSpc>
                <a:spcPts val="9840"/>
              </a:lnSpc>
            </a:pPr>
            <a:r>
              <a:rPr lang="en-US" sz="7028" i="true" b="true">
                <a:solidFill>
                  <a:srgbClr val="0F4662"/>
                </a:solidFill>
                <a:latin typeface="Cormorant Garamond Bold Italics"/>
                <a:ea typeface="Cormorant Garamond Bold Italics"/>
                <a:cs typeface="Cormorant Garamond Bold Italics"/>
                <a:sym typeface="Cormorant Garamond Bold Italics"/>
              </a:rPr>
              <a:t>Introduction</a:t>
            </a:r>
          </a:p>
          <a:p>
            <a:pPr algn="l" marL="0" indent="0" lvl="0">
              <a:lnSpc>
                <a:spcPts val="8585"/>
              </a:lnSpc>
              <a:spcBef>
                <a:spcPct val="0"/>
              </a:spcBef>
            </a:pPr>
          </a:p>
        </p:txBody>
      </p:sp>
      <p:sp>
        <p:nvSpPr>
          <p:cNvPr name="TextBox 7" id="7"/>
          <p:cNvSpPr txBox="true"/>
          <p:nvPr/>
        </p:nvSpPr>
        <p:spPr>
          <a:xfrm rot="0">
            <a:off x="801612" y="2186716"/>
            <a:ext cx="7891838" cy="5929630"/>
          </a:xfrm>
          <a:prstGeom prst="rect">
            <a:avLst/>
          </a:prstGeom>
        </p:spPr>
        <p:txBody>
          <a:bodyPr anchor="t" rtlCol="false" tIns="0" lIns="0" bIns="0" rIns="0">
            <a:spAutoFit/>
          </a:bodyPr>
          <a:lstStyle/>
          <a:p>
            <a:pPr algn="l">
              <a:lnSpc>
                <a:spcPts val="3919"/>
              </a:lnSpc>
            </a:pPr>
            <a:r>
              <a:rPr lang="en-US" sz="2799" b="true">
                <a:solidFill>
                  <a:srgbClr val="0F4662"/>
                </a:solidFill>
                <a:latin typeface="Cormorant Garamond Bold"/>
                <a:ea typeface="Cormorant Garamond Bold"/>
                <a:cs typeface="Cormorant Garamond Bold"/>
                <a:sym typeface="Cormorant Garamond Bold"/>
              </a:rPr>
              <a:t>•Diabetes, a growing health crisis, demands early detection for effective management. </a:t>
            </a:r>
          </a:p>
          <a:p>
            <a:pPr algn="l">
              <a:lnSpc>
                <a:spcPts val="3919"/>
              </a:lnSpc>
            </a:pPr>
          </a:p>
          <a:p>
            <a:pPr algn="l">
              <a:lnSpc>
                <a:spcPts val="3919"/>
              </a:lnSpc>
            </a:pPr>
            <a:r>
              <a:rPr lang="en-US" sz="2799" b="true">
                <a:solidFill>
                  <a:srgbClr val="0F4662"/>
                </a:solidFill>
                <a:latin typeface="Cormorant Garamond Bold"/>
                <a:ea typeface="Cormorant Garamond Bold"/>
                <a:cs typeface="Cormorant Garamond Bold"/>
                <a:sym typeface="Cormorant Garamond Bold"/>
              </a:rPr>
              <a:t>•Traditional diagnosis methods are often time-consuming and resource-intensive. </a:t>
            </a:r>
          </a:p>
          <a:p>
            <a:pPr algn="l">
              <a:lnSpc>
                <a:spcPts val="3919"/>
              </a:lnSpc>
            </a:pPr>
          </a:p>
          <a:p>
            <a:pPr algn="l">
              <a:lnSpc>
                <a:spcPts val="3919"/>
              </a:lnSpc>
            </a:pPr>
            <a:r>
              <a:rPr lang="en-US" sz="2799" b="true">
                <a:solidFill>
                  <a:srgbClr val="0F4662"/>
                </a:solidFill>
                <a:latin typeface="Cormorant Garamond Bold"/>
                <a:ea typeface="Cormorant Garamond Bold"/>
                <a:cs typeface="Cormorant Garamond Bold"/>
                <a:sym typeface="Cormorant Garamond Bold"/>
              </a:rPr>
              <a:t>•Machine learning offers a promising solution by analyzing patient data to predict diabetes risk. </a:t>
            </a:r>
          </a:p>
          <a:p>
            <a:pPr algn="l">
              <a:lnSpc>
                <a:spcPts val="3919"/>
              </a:lnSpc>
            </a:pPr>
          </a:p>
          <a:p>
            <a:pPr algn="l" marL="0" indent="0" lvl="0">
              <a:lnSpc>
                <a:spcPts val="3919"/>
              </a:lnSpc>
              <a:spcBef>
                <a:spcPct val="0"/>
              </a:spcBef>
            </a:pPr>
            <a:r>
              <a:rPr lang="en-US" b="true" sz="2799">
                <a:solidFill>
                  <a:srgbClr val="0F4662"/>
                </a:solidFill>
                <a:latin typeface="Cormorant Garamond Bold"/>
                <a:ea typeface="Cormorant Garamond Bold"/>
                <a:cs typeface="Cormorant Garamond Bold"/>
                <a:sym typeface="Cormorant Garamond Bold"/>
              </a:rPr>
              <a:t>This project aims to leverage machine learning algorithms to develop a predictive model to assist healthcare professionals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2214158" y="1447585"/>
            <a:ext cx="13859683" cy="7391831"/>
          </a:xfrm>
          <a:custGeom>
            <a:avLst/>
            <a:gdLst/>
            <a:ahLst/>
            <a:cxnLst/>
            <a:rect r="r" b="b" t="t" l="l"/>
            <a:pathLst>
              <a:path h="7391831" w="13859683">
                <a:moveTo>
                  <a:pt x="0" y="0"/>
                </a:moveTo>
                <a:lnTo>
                  <a:pt x="13859684" y="0"/>
                </a:lnTo>
                <a:lnTo>
                  <a:pt x="13859684" y="7391830"/>
                </a:lnTo>
                <a:lnTo>
                  <a:pt x="0" y="7391830"/>
                </a:lnTo>
                <a:lnTo>
                  <a:pt x="0" y="0"/>
                </a:lnTo>
                <a:close/>
              </a:path>
            </a:pathLst>
          </a:custGeom>
          <a:blipFill>
            <a:blip r:embed="rId2"/>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14115879" y="3326935"/>
            <a:ext cx="2336418" cy="1816565"/>
          </a:xfrm>
          <a:custGeom>
            <a:avLst/>
            <a:gdLst/>
            <a:ahLst/>
            <a:cxnLst/>
            <a:rect r="r" b="b" t="t" l="l"/>
            <a:pathLst>
              <a:path h="1816565" w="2336418">
                <a:moveTo>
                  <a:pt x="0" y="0"/>
                </a:moveTo>
                <a:lnTo>
                  <a:pt x="2336418" y="0"/>
                </a:lnTo>
                <a:lnTo>
                  <a:pt x="2336418" y="1816565"/>
                </a:lnTo>
                <a:lnTo>
                  <a:pt x="0" y="1816565"/>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70207" y="121589"/>
            <a:ext cx="16495900" cy="2609735"/>
          </a:xfrm>
          <a:prstGeom prst="rect">
            <a:avLst/>
          </a:prstGeom>
        </p:spPr>
        <p:txBody>
          <a:bodyPr anchor="t" rtlCol="false" tIns="0" lIns="0" bIns="0" rIns="0">
            <a:spAutoFit/>
          </a:bodyPr>
          <a:lstStyle/>
          <a:p>
            <a:pPr algn="l">
              <a:lnSpc>
                <a:spcPts val="10503"/>
              </a:lnSpc>
            </a:pPr>
            <a:r>
              <a:rPr lang="en-US" sz="7502" i="true" b="true">
                <a:solidFill>
                  <a:srgbClr val="0F4662"/>
                </a:solidFill>
                <a:latin typeface="Cormorant Garamond Bold Italics"/>
                <a:ea typeface="Cormorant Garamond Bold Italics"/>
                <a:cs typeface="Cormorant Garamond Bold Italics"/>
                <a:sym typeface="Cormorant Garamond Bold Italics"/>
              </a:rPr>
              <a:t>Literature Review-1</a:t>
            </a:r>
          </a:p>
          <a:p>
            <a:pPr algn="l" marL="0" indent="0" lvl="0">
              <a:lnSpc>
                <a:spcPts val="10503"/>
              </a:lnSpc>
              <a:spcBef>
                <a:spcPct val="0"/>
              </a:spcBef>
            </a:pPr>
          </a:p>
        </p:txBody>
      </p:sp>
      <p:sp>
        <p:nvSpPr>
          <p:cNvPr name="TextBox 4" id="4"/>
          <p:cNvSpPr txBox="true"/>
          <p:nvPr/>
        </p:nvSpPr>
        <p:spPr>
          <a:xfrm rot="0">
            <a:off x="433954" y="1637899"/>
            <a:ext cx="14850134" cy="2159474"/>
          </a:xfrm>
          <a:prstGeom prst="rect">
            <a:avLst/>
          </a:prstGeom>
        </p:spPr>
        <p:txBody>
          <a:bodyPr anchor="t" rtlCol="false" tIns="0" lIns="0" bIns="0" rIns="0">
            <a:spAutoFit/>
          </a:bodyPr>
          <a:lstStyle/>
          <a:p>
            <a:pPr algn="just">
              <a:lnSpc>
                <a:spcPts val="4348"/>
              </a:lnSpc>
            </a:pPr>
            <a:r>
              <a:rPr lang="en-US" sz="3106" b="true">
                <a:solidFill>
                  <a:srgbClr val="0F4662"/>
                </a:solidFill>
                <a:latin typeface="Cormorant Garamond Bold"/>
                <a:ea typeface="Cormorant Garamond Bold"/>
                <a:cs typeface="Cormorant Garamond Bold"/>
                <a:sym typeface="Cormorant Garamond Bold"/>
              </a:rPr>
              <a:t>12th International Conference on Computing Communication and </a:t>
            </a:r>
          </a:p>
          <a:p>
            <a:pPr algn="just">
              <a:lnSpc>
                <a:spcPts val="4348"/>
              </a:lnSpc>
            </a:pPr>
            <a:r>
              <a:rPr lang="en-US" sz="3106" b="true">
                <a:solidFill>
                  <a:srgbClr val="0F4662"/>
                </a:solidFill>
                <a:latin typeface="Cormorant Garamond Bold"/>
                <a:ea typeface="Cormorant Garamond Bold"/>
                <a:cs typeface="Cormorant Garamond Bold"/>
                <a:sym typeface="Cormorant Garamond Bold"/>
              </a:rPr>
              <a:t>Networking Technologies (ICCCNT). IEEE, 2021.</a:t>
            </a:r>
          </a:p>
          <a:p>
            <a:pPr algn="just">
              <a:lnSpc>
                <a:spcPts val="4348"/>
              </a:lnSpc>
            </a:pPr>
          </a:p>
          <a:p>
            <a:pPr algn="just">
              <a:lnSpc>
                <a:spcPts val="4348"/>
              </a:lnSpc>
            </a:pPr>
          </a:p>
        </p:txBody>
      </p:sp>
      <p:sp>
        <p:nvSpPr>
          <p:cNvPr name="TextBox 5" id="5"/>
          <p:cNvSpPr txBox="true"/>
          <p:nvPr/>
        </p:nvSpPr>
        <p:spPr>
          <a:xfrm rot="0">
            <a:off x="433954" y="3113535"/>
            <a:ext cx="9488041" cy="2076450"/>
          </a:xfrm>
          <a:prstGeom prst="rect">
            <a:avLst/>
          </a:prstGeom>
        </p:spPr>
        <p:txBody>
          <a:bodyPr anchor="t" rtlCol="false" tIns="0" lIns="0" bIns="0" rIns="0">
            <a:spAutoFit/>
          </a:bodyPr>
          <a:lstStyle/>
          <a:p>
            <a:pPr algn="just">
              <a:lnSpc>
                <a:spcPts val="4199"/>
              </a:lnSpc>
            </a:pPr>
            <a:r>
              <a:rPr lang="en-US" sz="2999">
                <a:solidFill>
                  <a:srgbClr val="0F4662"/>
                </a:solidFill>
                <a:latin typeface="Cormorant Garamond"/>
                <a:ea typeface="Cormorant Garamond"/>
                <a:cs typeface="Cormorant Garamond"/>
                <a:sym typeface="Cormorant Garamond"/>
              </a:rPr>
              <a:t>Md.Mehedi Hassan et al. – Utilized Unsupervised and supervised approaches which yielded 99.57% and 99.03% accuracy for random forest respectively.</a:t>
            </a:r>
          </a:p>
          <a:p>
            <a:pPr algn="just" marL="0" indent="0" lvl="0">
              <a:lnSpc>
                <a:spcPts val="4199"/>
              </a:lnSpc>
              <a:spcBef>
                <a:spcPct val="0"/>
              </a:spcBef>
            </a:pPr>
          </a:p>
        </p:txBody>
      </p:sp>
      <p:sp>
        <p:nvSpPr>
          <p:cNvPr name="TextBox 6" id="6"/>
          <p:cNvSpPr txBox="true"/>
          <p:nvPr/>
        </p:nvSpPr>
        <p:spPr>
          <a:xfrm rot="0">
            <a:off x="-3261136" y="4527712"/>
            <a:ext cx="14448932" cy="3155956"/>
          </a:xfrm>
          <a:prstGeom prst="rect">
            <a:avLst/>
          </a:prstGeom>
        </p:spPr>
        <p:txBody>
          <a:bodyPr anchor="t" rtlCol="false" tIns="0" lIns="0" bIns="0" rIns="0">
            <a:spAutoFit/>
          </a:bodyPr>
          <a:lstStyle/>
          <a:p>
            <a:pPr algn="ctr">
              <a:lnSpc>
                <a:spcPts val="12919"/>
              </a:lnSpc>
            </a:pPr>
            <a:r>
              <a:rPr lang="en-US" b="true" sz="7599" i="true">
                <a:solidFill>
                  <a:srgbClr val="0F4662"/>
                </a:solidFill>
                <a:latin typeface="Cormorant Garamond Bold Italics"/>
                <a:ea typeface="Cormorant Garamond Bold Italics"/>
                <a:cs typeface="Cormorant Garamond Bold Italics"/>
                <a:sym typeface="Cormorant Garamond Bold Italics"/>
              </a:rPr>
              <a:t>Literature Review-2</a:t>
            </a:r>
          </a:p>
          <a:p>
            <a:pPr algn="ctr">
              <a:lnSpc>
                <a:spcPts val="12919"/>
              </a:lnSpc>
              <a:spcBef>
                <a:spcPct val="0"/>
              </a:spcBef>
            </a:pPr>
          </a:p>
        </p:txBody>
      </p:sp>
      <p:sp>
        <p:nvSpPr>
          <p:cNvPr name="TextBox 7" id="7"/>
          <p:cNvSpPr txBox="true"/>
          <p:nvPr/>
        </p:nvSpPr>
        <p:spPr>
          <a:xfrm rot="0">
            <a:off x="433954" y="6460023"/>
            <a:ext cx="14774436" cy="2380615"/>
          </a:xfrm>
          <a:prstGeom prst="rect">
            <a:avLst/>
          </a:prstGeom>
        </p:spPr>
        <p:txBody>
          <a:bodyPr anchor="t" rtlCol="false" tIns="0" lIns="0" bIns="0" rIns="0">
            <a:spAutoFit/>
          </a:bodyPr>
          <a:lstStyle/>
          <a:p>
            <a:pPr algn="ctr">
              <a:lnSpc>
                <a:spcPts val="4759"/>
              </a:lnSpc>
            </a:pPr>
            <a:r>
              <a:rPr lang="en-US" sz="3399">
                <a:solidFill>
                  <a:srgbClr val="0F4662"/>
                </a:solidFill>
                <a:latin typeface="Cormorant Garamond"/>
                <a:ea typeface="Cormorant Garamond"/>
                <a:cs typeface="Cormorant Garamond"/>
                <a:sym typeface="Cormorant Garamond"/>
              </a:rPr>
              <a:t>"Diabetes Detection Based on Machine Learning and Deep Learning Approaches" - Published by Multimedia Tools and Applications in August 2023, this review investigates the impacts of machine learning and deep learning approaches in diabetes identification/classification using non-invasive or anthropometric measurements.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14115879" y="3326935"/>
            <a:ext cx="2336418" cy="1816565"/>
          </a:xfrm>
          <a:custGeom>
            <a:avLst/>
            <a:gdLst/>
            <a:ahLst/>
            <a:cxnLst/>
            <a:rect r="r" b="b" t="t" l="l"/>
            <a:pathLst>
              <a:path h="1816565" w="2336418">
                <a:moveTo>
                  <a:pt x="0" y="0"/>
                </a:moveTo>
                <a:lnTo>
                  <a:pt x="2336418" y="0"/>
                </a:lnTo>
                <a:lnTo>
                  <a:pt x="2336418" y="1816565"/>
                </a:lnTo>
                <a:lnTo>
                  <a:pt x="0" y="1816565"/>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70207" y="121589"/>
            <a:ext cx="16495900" cy="2609735"/>
          </a:xfrm>
          <a:prstGeom prst="rect">
            <a:avLst/>
          </a:prstGeom>
        </p:spPr>
        <p:txBody>
          <a:bodyPr anchor="t" rtlCol="false" tIns="0" lIns="0" bIns="0" rIns="0">
            <a:spAutoFit/>
          </a:bodyPr>
          <a:lstStyle/>
          <a:p>
            <a:pPr algn="l">
              <a:lnSpc>
                <a:spcPts val="10503"/>
              </a:lnSpc>
            </a:pPr>
            <a:r>
              <a:rPr lang="en-US" sz="7502" i="true" b="true">
                <a:solidFill>
                  <a:srgbClr val="0F4662"/>
                </a:solidFill>
                <a:latin typeface="Cormorant Garamond Bold Italics"/>
                <a:ea typeface="Cormorant Garamond Bold Italics"/>
                <a:cs typeface="Cormorant Garamond Bold Italics"/>
                <a:sym typeface="Cormorant Garamond Bold Italics"/>
              </a:rPr>
              <a:t>Literature Review-3</a:t>
            </a:r>
          </a:p>
          <a:p>
            <a:pPr algn="l" marL="0" indent="0" lvl="0">
              <a:lnSpc>
                <a:spcPts val="10503"/>
              </a:lnSpc>
              <a:spcBef>
                <a:spcPct val="0"/>
              </a:spcBef>
            </a:pPr>
          </a:p>
        </p:txBody>
      </p:sp>
      <p:sp>
        <p:nvSpPr>
          <p:cNvPr name="TextBox 4" id="4"/>
          <p:cNvSpPr txBox="true"/>
          <p:nvPr/>
        </p:nvSpPr>
        <p:spPr>
          <a:xfrm rot="0">
            <a:off x="570207" y="7907655"/>
            <a:ext cx="13545672" cy="1659256"/>
          </a:xfrm>
          <a:prstGeom prst="rect">
            <a:avLst/>
          </a:prstGeom>
        </p:spPr>
        <p:txBody>
          <a:bodyPr anchor="t" rtlCol="false" tIns="0" lIns="0" bIns="0" rIns="0">
            <a:spAutoFit/>
          </a:bodyPr>
          <a:lstStyle/>
          <a:p>
            <a:pPr algn="l">
              <a:lnSpc>
                <a:spcPts val="4199"/>
              </a:lnSpc>
            </a:pPr>
            <a:r>
              <a:rPr lang="en-US" sz="2999">
                <a:solidFill>
                  <a:srgbClr val="0F4662"/>
                </a:solidFill>
                <a:latin typeface="Cormorant Garamond"/>
                <a:ea typeface="Cormorant Garamond"/>
                <a:cs typeface="Cormorant Garamond"/>
                <a:sym typeface="Cormorant Garamond"/>
              </a:rPr>
              <a:t>Jobeda et al.– Analysed the diabetes data using an Artificial Neural Network with three hidden layers and 400 epochs, providing an accuracy of 88.6%</a:t>
            </a:r>
          </a:p>
          <a:p>
            <a:pPr algn="l" marL="0" indent="0" lvl="0">
              <a:lnSpc>
                <a:spcPts val="5039"/>
              </a:lnSpc>
              <a:spcBef>
                <a:spcPct val="0"/>
              </a:spcBef>
            </a:pPr>
          </a:p>
        </p:txBody>
      </p:sp>
      <p:sp>
        <p:nvSpPr>
          <p:cNvPr name="TextBox 5" id="5"/>
          <p:cNvSpPr txBox="true"/>
          <p:nvPr/>
        </p:nvSpPr>
        <p:spPr>
          <a:xfrm rot="0">
            <a:off x="433954" y="6920507"/>
            <a:ext cx="15084780" cy="2646404"/>
          </a:xfrm>
          <a:prstGeom prst="rect">
            <a:avLst/>
          </a:prstGeom>
        </p:spPr>
        <p:txBody>
          <a:bodyPr anchor="t" rtlCol="false" tIns="0" lIns="0" bIns="0" rIns="0">
            <a:spAutoFit/>
          </a:bodyPr>
          <a:lstStyle/>
          <a:p>
            <a:pPr algn="l">
              <a:lnSpc>
                <a:spcPts val="5396"/>
              </a:lnSpc>
            </a:pPr>
            <a:r>
              <a:rPr lang="en-US" sz="3174" b="true">
                <a:solidFill>
                  <a:srgbClr val="0F4662"/>
                </a:solidFill>
                <a:latin typeface="Cormorant Garamond Bold"/>
                <a:ea typeface="Cormorant Garamond Bold"/>
                <a:cs typeface="Cormorant Garamond Bold"/>
                <a:sym typeface="Cormorant Garamond Bold"/>
              </a:rPr>
              <a:t>Jobeda Jamal Khanam, Simon Y. Foo -ICT Express, Volume 7, Issue 4, 2021,</a:t>
            </a:r>
          </a:p>
          <a:p>
            <a:pPr algn="l">
              <a:lnSpc>
                <a:spcPts val="5396"/>
              </a:lnSpc>
            </a:pPr>
          </a:p>
          <a:p>
            <a:pPr algn="l">
              <a:lnSpc>
                <a:spcPts val="5396"/>
              </a:lnSpc>
            </a:pPr>
          </a:p>
          <a:p>
            <a:pPr algn="l">
              <a:lnSpc>
                <a:spcPts val="5396"/>
              </a:lnSpc>
              <a:spcBef>
                <a:spcPct val="0"/>
              </a:spcBef>
            </a:pPr>
          </a:p>
        </p:txBody>
      </p:sp>
      <p:sp>
        <p:nvSpPr>
          <p:cNvPr name="TextBox 6" id="6"/>
          <p:cNvSpPr txBox="true"/>
          <p:nvPr/>
        </p:nvSpPr>
        <p:spPr>
          <a:xfrm rot="0">
            <a:off x="-3056757" y="5232474"/>
            <a:ext cx="14448932" cy="1517656"/>
          </a:xfrm>
          <a:prstGeom prst="rect">
            <a:avLst/>
          </a:prstGeom>
        </p:spPr>
        <p:txBody>
          <a:bodyPr anchor="t" rtlCol="false" tIns="0" lIns="0" bIns="0" rIns="0">
            <a:spAutoFit/>
          </a:bodyPr>
          <a:lstStyle/>
          <a:p>
            <a:pPr algn="ctr">
              <a:lnSpc>
                <a:spcPts val="12919"/>
              </a:lnSpc>
              <a:spcBef>
                <a:spcPct val="0"/>
              </a:spcBef>
            </a:pPr>
            <a:r>
              <a:rPr lang="en-US" b="true" sz="7599" i="true">
                <a:solidFill>
                  <a:srgbClr val="0F4662"/>
                </a:solidFill>
                <a:latin typeface="Cormorant Garamond Bold Italics"/>
                <a:ea typeface="Cormorant Garamond Bold Italics"/>
                <a:cs typeface="Cormorant Garamond Bold Italics"/>
                <a:sym typeface="Cormorant Garamond Bold Italics"/>
              </a:rPr>
              <a:t>Literature Review-4</a:t>
            </a:r>
          </a:p>
        </p:txBody>
      </p:sp>
      <p:sp>
        <p:nvSpPr>
          <p:cNvPr name="TextBox 7" id="7"/>
          <p:cNvSpPr txBox="true"/>
          <p:nvPr/>
        </p:nvSpPr>
        <p:spPr>
          <a:xfrm rot="0">
            <a:off x="433954" y="1983910"/>
            <a:ext cx="12123789" cy="2715791"/>
          </a:xfrm>
          <a:prstGeom prst="rect">
            <a:avLst/>
          </a:prstGeom>
        </p:spPr>
        <p:txBody>
          <a:bodyPr anchor="t" rtlCol="false" tIns="0" lIns="0" bIns="0" rIns="0">
            <a:spAutoFit/>
          </a:bodyPr>
          <a:lstStyle/>
          <a:p>
            <a:pPr algn="l">
              <a:lnSpc>
                <a:spcPts val="5513"/>
              </a:lnSpc>
              <a:spcBef>
                <a:spcPct val="0"/>
              </a:spcBef>
            </a:pPr>
            <a:r>
              <a:rPr lang="en-US" sz="3243">
                <a:solidFill>
                  <a:srgbClr val="0F4662"/>
                </a:solidFill>
                <a:latin typeface="Cormorant Garamond"/>
                <a:ea typeface="Cormorant Garamond"/>
                <a:cs typeface="Cormorant Garamond"/>
                <a:sym typeface="Cormorant Garamond"/>
              </a:rPr>
              <a:t>"Advances in Artificial Intelligence for Diabetes Prediction: Insights from a Systematic Literature Review" - Published by arXiv in December 2024, this review explores the use of machine learning in predicting diabetes, focusing on datasets, algorithms, training methods, and evaluation metrics.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563641"/>
            <a:ext cx="15920100" cy="7159719"/>
          </a:xfrm>
          <a:custGeom>
            <a:avLst/>
            <a:gdLst/>
            <a:ahLst/>
            <a:cxnLst/>
            <a:rect r="r" b="b" t="t" l="l"/>
            <a:pathLst>
              <a:path h="7159719" w="15920100">
                <a:moveTo>
                  <a:pt x="0" y="0"/>
                </a:moveTo>
                <a:lnTo>
                  <a:pt x="15920100" y="0"/>
                </a:lnTo>
                <a:lnTo>
                  <a:pt x="15920100" y="7159718"/>
                </a:lnTo>
                <a:lnTo>
                  <a:pt x="0" y="7159718"/>
                </a:lnTo>
                <a:lnTo>
                  <a:pt x="0" y="0"/>
                </a:lnTo>
                <a:close/>
              </a:path>
            </a:pathLst>
          </a:custGeom>
          <a:blipFill>
            <a:blip r:embed="rId2"/>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1461329" y="5143500"/>
            <a:ext cx="14676105" cy="3625136"/>
          </a:xfrm>
          <a:custGeom>
            <a:avLst/>
            <a:gdLst/>
            <a:ahLst/>
            <a:cxnLst/>
            <a:rect r="r" b="b" t="t" l="l"/>
            <a:pathLst>
              <a:path h="3625136" w="14676105">
                <a:moveTo>
                  <a:pt x="0" y="0"/>
                </a:moveTo>
                <a:lnTo>
                  <a:pt x="14676106" y="0"/>
                </a:lnTo>
                <a:lnTo>
                  <a:pt x="14676106" y="3625136"/>
                </a:lnTo>
                <a:lnTo>
                  <a:pt x="0" y="3625136"/>
                </a:lnTo>
                <a:lnTo>
                  <a:pt x="0" y="0"/>
                </a:lnTo>
                <a:close/>
              </a:path>
            </a:pathLst>
          </a:custGeom>
          <a:blipFill>
            <a:blip r:embed="rId2"/>
            <a:stretch>
              <a:fillRect l="-410" t="0" r="-410" b="0"/>
            </a:stretch>
          </a:blipFill>
        </p:spPr>
      </p:sp>
      <p:sp>
        <p:nvSpPr>
          <p:cNvPr name="TextBox 3" id="3"/>
          <p:cNvSpPr txBox="true"/>
          <p:nvPr/>
        </p:nvSpPr>
        <p:spPr>
          <a:xfrm rot="0">
            <a:off x="1461329" y="189499"/>
            <a:ext cx="2285048" cy="1495425"/>
          </a:xfrm>
          <a:prstGeom prst="rect">
            <a:avLst/>
          </a:prstGeom>
        </p:spPr>
        <p:txBody>
          <a:bodyPr anchor="t" rtlCol="false" tIns="0" lIns="0" bIns="0" rIns="0">
            <a:spAutoFit/>
          </a:bodyPr>
          <a:lstStyle/>
          <a:p>
            <a:pPr algn="ctr">
              <a:lnSpc>
                <a:spcPts val="12750"/>
              </a:lnSpc>
              <a:spcBef>
                <a:spcPct val="0"/>
              </a:spcBef>
            </a:pPr>
            <a:r>
              <a:rPr lang="en-US" b="true" sz="7500" i="true">
                <a:solidFill>
                  <a:srgbClr val="000000"/>
                </a:solidFill>
                <a:latin typeface="Cormorant Garamond Bold Italics"/>
                <a:ea typeface="Cormorant Garamond Bold Italics"/>
                <a:cs typeface="Cormorant Garamond Bold Italics"/>
                <a:sym typeface="Cormorant Garamond Bold Italics"/>
              </a:rPr>
              <a:t>DATA</a:t>
            </a:r>
          </a:p>
        </p:txBody>
      </p:sp>
      <p:sp>
        <p:nvSpPr>
          <p:cNvPr name="TextBox 4" id="4"/>
          <p:cNvSpPr txBox="true"/>
          <p:nvPr/>
        </p:nvSpPr>
        <p:spPr>
          <a:xfrm rot="0">
            <a:off x="136253" y="1922592"/>
            <a:ext cx="14389449" cy="1742976"/>
          </a:xfrm>
          <a:prstGeom prst="rect">
            <a:avLst/>
          </a:prstGeom>
        </p:spPr>
        <p:txBody>
          <a:bodyPr anchor="t" rtlCol="false" tIns="0" lIns="0" bIns="0" rIns="0">
            <a:spAutoFit/>
          </a:bodyPr>
          <a:lstStyle/>
          <a:p>
            <a:pPr algn="ctr">
              <a:lnSpc>
                <a:spcPts val="7178"/>
              </a:lnSpc>
            </a:pPr>
            <a:r>
              <a:rPr lang="en-US" b="true" sz="4222" i="true">
                <a:solidFill>
                  <a:srgbClr val="000000"/>
                </a:solidFill>
                <a:latin typeface="Cormorant Garamond Bold Italics"/>
                <a:ea typeface="Cormorant Garamond Bold Italics"/>
                <a:cs typeface="Cormorant Garamond Bold Italics"/>
                <a:sym typeface="Cormorant Garamond Bold Italics"/>
              </a:rPr>
              <a:t>Dataset:  Our Dataset consists of 9 variables and 769 records</a:t>
            </a:r>
          </a:p>
          <a:p>
            <a:pPr algn="ctr">
              <a:lnSpc>
                <a:spcPts val="7178"/>
              </a:lnSpc>
              <a:spcBef>
                <a:spcPct val="0"/>
              </a:spcBef>
            </a:pPr>
          </a:p>
        </p:txBody>
      </p:sp>
      <p:sp>
        <p:nvSpPr>
          <p:cNvPr name="TextBox 5" id="5"/>
          <p:cNvSpPr txBox="true"/>
          <p:nvPr/>
        </p:nvSpPr>
        <p:spPr>
          <a:xfrm rot="0">
            <a:off x="1461329" y="2901002"/>
            <a:ext cx="1616816" cy="1014363"/>
          </a:xfrm>
          <a:prstGeom prst="rect">
            <a:avLst/>
          </a:prstGeom>
        </p:spPr>
        <p:txBody>
          <a:bodyPr anchor="t" rtlCol="false" tIns="0" lIns="0" bIns="0" rIns="0">
            <a:spAutoFit/>
          </a:bodyPr>
          <a:lstStyle/>
          <a:p>
            <a:pPr algn="ctr">
              <a:lnSpc>
                <a:spcPts val="8677"/>
              </a:lnSpc>
              <a:spcBef>
                <a:spcPct val="0"/>
              </a:spcBef>
            </a:pPr>
            <a:r>
              <a:rPr lang="en-US" b="true" sz="5104" i="true">
                <a:solidFill>
                  <a:srgbClr val="000000"/>
                </a:solidFill>
                <a:latin typeface="Cormorant Garamond Bold Italics"/>
                <a:ea typeface="Cormorant Garamond Bold Italics"/>
                <a:cs typeface="Cormorant Garamond Bold Italics"/>
                <a:sym typeface="Cormorant Garamond Bold Italics"/>
              </a:rPr>
              <a:t>source </a:t>
            </a:r>
          </a:p>
        </p:txBody>
      </p:sp>
      <p:sp>
        <p:nvSpPr>
          <p:cNvPr name="TextBox 6" id="6"/>
          <p:cNvSpPr txBox="true"/>
          <p:nvPr/>
        </p:nvSpPr>
        <p:spPr>
          <a:xfrm rot="0">
            <a:off x="3231458" y="2992314"/>
            <a:ext cx="13111182" cy="1655601"/>
          </a:xfrm>
          <a:prstGeom prst="rect">
            <a:avLst/>
          </a:prstGeom>
        </p:spPr>
        <p:txBody>
          <a:bodyPr anchor="t" rtlCol="false" tIns="0" lIns="0" bIns="0" rIns="0">
            <a:spAutoFit/>
          </a:bodyPr>
          <a:lstStyle/>
          <a:p>
            <a:pPr algn="ctr">
              <a:lnSpc>
                <a:spcPts val="6772"/>
              </a:lnSpc>
              <a:spcBef>
                <a:spcPct val="0"/>
              </a:spcBef>
            </a:pPr>
            <a:r>
              <a:rPr lang="en-US" b="true" sz="3983" i="true" u="sng">
                <a:solidFill>
                  <a:srgbClr val="000000"/>
                </a:solidFill>
                <a:latin typeface="Cormorant Garamond Bold Italics"/>
                <a:ea typeface="Cormorant Garamond Bold Italics"/>
                <a:cs typeface="Cormorant Garamond Bold Italics"/>
                <a:sym typeface="Cormorant Garamond Bold Italics"/>
                <a:hlinkClick r:id="rId3" tooltip="https://drive.google.com/drive/folders/1vGSRCnhqSxEH53BgLqhh32F1qNKqfOim?usp=drive_link"/>
              </a:rPr>
              <a:t>https://drive.google.com/drive/folders/1vGSRCnhqSxEH53BgLqhh32F1qNKqfOim?usp=drive_link</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DAGZvULVRSE</dc:identifier>
  <dcterms:modified xsi:type="dcterms:W3CDTF">2011-08-01T06:04:30Z</dcterms:modified>
  <cp:revision>1</cp:revision>
  <dc:title>White Blue Simple Modern Enhancing Sales Strategy Presentation</dc:title>
</cp:coreProperties>
</file>